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3" r:id="rId5"/>
    <p:sldId id="344" r:id="rId6"/>
    <p:sldId id="264" r:id="rId7"/>
    <p:sldId id="335" r:id="rId8"/>
    <p:sldId id="343" r:id="rId9"/>
    <p:sldId id="336" r:id="rId10"/>
    <p:sldId id="341" r:id="rId11"/>
    <p:sldId id="337" r:id="rId12"/>
    <p:sldId id="340" r:id="rId13"/>
    <p:sldId id="327" r:id="rId14"/>
    <p:sldId id="347" r:id="rId15"/>
    <p:sldId id="348" r:id="rId16"/>
    <p:sldId id="349" r:id="rId17"/>
    <p:sldId id="350" r:id="rId18"/>
    <p:sldId id="351" r:id="rId19"/>
    <p:sldId id="352" r:id="rId20"/>
    <p:sldId id="353" r:id="rId21"/>
    <p:sldId id="331" r:id="rId22"/>
    <p:sldId id="345" r:id="rId23"/>
    <p:sldId id="346" r:id="rId24"/>
    <p:sldId id="320" r:id="rId25"/>
    <p:sldId id="323" r:id="rId26"/>
    <p:sldId id="321" r:id="rId27"/>
    <p:sldId id="322" r:id="rId28"/>
    <p:sldId id="325" r:id="rId29"/>
    <p:sldId id="324" r:id="rId30"/>
    <p:sldId id="326"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9">
          <p15:clr>
            <a:srgbClr val="A4A3A4"/>
          </p15:clr>
        </p15:guide>
        <p15:guide id="2" orient="horz" pos="247">
          <p15:clr>
            <a:srgbClr val="A4A3A4"/>
          </p15:clr>
        </p15:guide>
        <p15:guide id="3" pos="5601">
          <p15:clr>
            <a:srgbClr val="A4A3A4"/>
          </p15:clr>
        </p15:guide>
        <p15:guide id="4" pos="158">
          <p15:clr>
            <a:srgbClr val="A4A3A4"/>
          </p15:clr>
        </p15:guide>
        <p15:guide id="5" pos="5055">
          <p15:clr>
            <a:srgbClr val="A4A3A4"/>
          </p15:clr>
        </p15:guide>
        <p15:guide id="6" pos="4785">
          <p15:clr>
            <a:srgbClr val="A4A3A4"/>
          </p15:clr>
        </p15:guide>
        <p15:guide id="7"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006A"/>
    <a:srgbClr val="A0A1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25" autoAdjust="0"/>
    <p:restoredTop sz="96087"/>
  </p:normalViewPr>
  <p:slideViewPr>
    <p:cSldViewPr snapToGrid="0" snapToObjects="1" showGuides="1">
      <p:cViewPr varScale="1">
        <p:scale>
          <a:sx n="140" d="100"/>
          <a:sy n="140" d="100"/>
        </p:scale>
        <p:origin x="200" y="400"/>
      </p:cViewPr>
      <p:guideLst>
        <p:guide orient="horz" pos="949"/>
        <p:guide orient="horz" pos="247"/>
        <p:guide pos="5601"/>
        <p:guide pos="158"/>
        <p:guide pos="5055"/>
        <p:guide pos="4785"/>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130199-4B0F-F34D-8B2F-8DC7A2BA724B}" type="datetimeFigureOut">
              <a:rPr lang="en-US" smtClean="0"/>
              <a:pPr/>
              <a:t>6/13/22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3F299D-305F-2E4D-843B-4E52E1BA6C97}" type="slidenum">
              <a:rPr lang="en-GB" smtClean="0"/>
              <a:pPr/>
              <a:t>‹#›</a:t>
            </a:fld>
            <a:endParaRPr lang="en-GB"/>
          </a:p>
        </p:txBody>
      </p:sp>
    </p:spTree>
    <p:extLst>
      <p:ext uri="{BB962C8B-B14F-4D97-AF65-F5344CB8AC3E}">
        <p14:creationId xmlns:p14="http://schemas.microsoft.com/office/powerpoint/2010/main" val="187517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5F0B3E-B3CA-6B43-A39F-7DF9FB3B3633}" type="datetimeFigureOut">
              <a:rPr lang="en-US" smtClean="0"/>
              <a:pPr/>
              <a:t>6/13/22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2CF6C-796E-DB41-B01E-6E0DB075B099}" type="slidenum">
              <a:rPr lang="en-GB" smtClean="0"/>
              <a:pPr/>
              <a:t>‹#›</a:t>
            </a:fld>
            <a:endParaRPr lang="en-GB"/>
          </a:p>
        </p:txBody>
      </p:sp>
    </p:spTree>
    <p:extLst>
      <p:ext uri="{BB962C8B-B14F-4D97-AF65-F5344CB8AC3E}">
        <p14:creationId xmlns:p14="http://schemas.microsoft.com/office/powerpoint/2010/main" val="18964957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Kullback%E2%80%93Leibler_divergence#Interpretation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Surprisal" TargetMode="External"/><Relationship Id="rId4" Type="http://schemas.openxmlformats.org/officeDocument/2006/relationships/hyperlink" Target="https://en.wikipedia.org/wiki/Expected_val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compared to MLE - There may be many parameter combinations with very similar likelihoods and the likelihood surface may be multi-modal, making global optimisation difficult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Priors regularise problem (ruling out implausible regions of the parameter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Rather than simple point estimates for parameter values, can get plausible ranges of values, together with information on parameter identifiability and confounding </a:t>
            </a: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6A92CF6C-796E-DB41-B01E-6E0DB075B099}" type="slidenum">
              <a:rPr lang="en-GB" smtClean="0"/>
              <a:pPr/>
              <a:t>6</a:t>
            </a:fld>
            <a:endParaRPr lang="en-GB"/>
          </a:p>
        </p:txBody>
      </p:sp>
    </p:spTree>
    <p:extLst>
      <p:ext uri="{BB962C8B-B14F-4D97-AF65-F5344CB8AC3E}">
        <p14:creationId xmlns:p14="http://schemas.microsoft.com/office/powerpoint/2010/main" val="30034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t>Kullback-Leibler</a:t>
            </a:r>
            <a:r>
              <a:rPr lang="en-GB" b="0" dirty="0"/>
              <a:t> divergence is relative entropy: ”</a:t>
            </a:r>
            <a:r>
              <a:rPr lang="en-GB" dirty="0"/>
              <a:t>A simple </a:t>
            </a:r>
            <a:r>
              <a:rPr lang="en-GB" dirty="0">
                <a:hlinkClick r:id="rId3"/>
              </a:rPr>
              <a:t>interpretation</a:t>
            </a:r>
            <a:r>
              <a:rPr lang="en-GB" dirty="0"/>
              <a:t> of the divergence of X from Y is the </a:t>
            </a:r>
            <a:r>
              <a:rPr lang="en-GB" dirty="0">
                <a:hlinkClick r:id="rId4" tooltip="Expected value"/>
              </a:rPr>
              <a:t>expected</a:t>
            </a:r>
            <a:r>
              <a:rPr lang="en-GB" dirty="0"/>
              <a:t> excess </a:t>
            </a:r>
            <a:r>
              <a:rPr lang="en-GB" dirty="0">
                <a:hlinkClick r:id="rId5" tooltip="Surprisal"/>
              </a:rPr>
              <a:t>surprise</a:t>
            </a:r>
            <a:r>
              <a:rPr lang="en-GB" dirty="0"/>
              <a:t> from using </a:t>
            </a:r>
            <a:r>
              <a:rPr lang="en-GB" i="1" dirty="0"/>
              <a:t>Y</a:t>
            </a:r>
            <a:r>
              <a:rPr lang="en-GB" dirty="0"/>
              <a:t> as a model when the actual distribution is </a:t>
            </a:r>
            <a:r>
              <a:rPr lang="en-GB" i="1" dirty="0"/>
              <a:t>X</a:t>
            </a:r>
            <a:r>
              <a:rPr lang="en-GB"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Wasserstein distance is also called the “earth mover distance” and for univariate data can be considered as the difference in area between the two CDFs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21</a:t>
            </a:fld>
            <a:endParaRPr lang="en-GB"/>
          </a:p>
        </p:txBody>
      </p:sp>
    </p:spTree>
    <p:extLst>
      <p:ext uri="{BB962C8B-B14F-4D97-AF65-F5344CB8AC3E}">
        <p14:creationId xmlns:p14="http://schemas.microsoft.com/office/powerpoint/2010/main" val="33451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rather than compare the synthetic data to the observed data directly, we want to use summary statistics to reduce the dimensionality of the output space, improving efficiency.</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23</a:t>
            </a:fld>
            <a:endParaRPr lang="en-GB"/>
          </a:p>
        </p:txBody>
      </p:sp>
    </p:spTree>
    <p:extLst>
      <p:ext uri="{BB962C8B-B14F-4D97-AF65-F5344CB8AC3E}">
        <p14:creationId xmlns:p14="http://schemas.microsoft.com/office/powerpoint/2010/main" val="359481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24</a:t>
            </a:fld>
            <a:endParaRPr lang="en-GB"/>
          </a:p>
        </p:txBody>
      </p:sp>
    </p:spTree>
    <p:extLst>
      <p:ext uri="{BB962C8B-B14F-4D97-AF65-F5344CB8AC3E}">
        <p14:creationId xmlns:p14="http://schemas.microsoft.com/office/powerpoint/2010/main" val="221683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1</m:t>
                        </m:r>
                      </m:sub>
                    </m:sSub>
                  </m:oMath>
                </a14:m>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14:m>
                  <m:oMath xmlns:m="http://schemas.openxmlformats.org/officeDocument/2006/math">
                    <m:sSub>
                      <m:sSubPr>
                        <m:ctrlPr>
                          <a:rPr lang="en-GB" i="1" baseline="0" smtClean="0">
                            <a:latin typeface="Cambria Math" panose="02040503050406030204" pitchFamily="18" charset="0"/>
                          </a:rPr>
                        </m:ctrlPr>
                      </m:sSubPr>
                      <m:e>
                        <m:r>
                          <a:rPr lang="en-GB" i="1" baseline="0" smtClean="0">
                            <a:latin typeface="Cambria Math" panose="02040503050406030204" pitchFamily="18" charset="0"/>
                            <a:ea typeface="Cambria Math" panose="02040503050406030204" pitchFamily="18" charset="0"/>
                          </a:rPr>
                          <m:t>𝜖</m:t>
                        </m:r>
                      </m:e>
                      <m:sub>
                        <m:r>
                          <a:rPr lang="en-GB" b="0" i="1" baseline="0" smtClean="0">
                            <a:latin typeface="Cambria Math" panose="02040503050406030204" pitchFamily="18" charset="0"/>
                          </a:rPr>
                          <m:t>2</m:t>
                        </m:r>
                      </m:sub>
                    </m:sSub>
                  </m:oMath>
                </a14:m>
                <a:r>
                  <a:rPr lang="en-GB" dirty="0"/>
                  <a:t>. Repeat until final tolerance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𝑇</m:t>
                        </m:r>
                      </m:sub>
                    </m:sSub>
                  </m:oMath>
                </a14:m>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rPr>
                  <a:t>1</a:t>
                </a:r>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r>
                  <a:rPr lang="en-GB" i="0" baseline="0">
                    <a:latin typeface="Cambria Math" panose="02040503050406030204" pitchFamily="18" charset="0"/>
                    <a:ea typeface="Cambria Math" panose="02040503050406030204" pitchFamily="18" charset="0"/>
                  </a:rPr>
                  <a:t>𝜖_</a:t>
                </a:r>
                <a:r>
                  <a:rPr lang="en-GB" b="0" i="0" baseline="0">
                    <a:latin typeface="Cambria Math" panose="02040503050406030204" pitchFamily="18" charset="0"/>
                  </a:rPr>
                  <a:t>2</a:t>
                </a:r>
                <a:r>
                  <a:rPr lang="en-GB" dirty="0"/>
                  <a:t>. Repeat until final tolerance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ea typeface="Cambria Math" panose="02040503050406030204" pitchFamily="18" charset="0"/>
                  </a:rPr>
                  <a:t>𝑇</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Fallback>
      </mc:AlternateContent>
      <p:sp>
        <p:nvSpPr>
          <p:cNvPr id="4" name="Slide Number Placeholder 3"/>
          <p:cNvSpPr>
            <a:spLocks noGrp="1"/>
          </p:cNvSpPr>
          <p:nvPr>
            <p:ph type="sldNum" sz="quarter" idx="5"/>
          </p:nvPr>
        </p:nvSpPr>
        <p:spPr/>
        <p:txBody>
          <a:bodyPr/>
          <a:lstStyle/>
          <a:p>
            <a:fld id="{256AE7D0-3DF3-4127-8202-6081F850489D}" type="slidenum">
              <a:rPr lang="en-GB" smtClean="0"/>
              <a:t>26</a:t>
            </a:fld>
            <a:endParaRPr lang="en-GB"/>
          </a:p>
        </p:txBody>
      </p:sp>
    </p:spTree>
    <p:extLst>
      <p:ext uri="{BB962C8B-B14F-4D97-AF65-F5344CB8AC3E}">
        <p14:creationId xmlns:p14="http://schemas.microsoft.com/office/powerpoint/2010/main" val="512252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artner logos">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161949" y="4731394"/>
            <a:ext cx="8729640" cy="412106"/>
          </a:xfrm>
        </p:spPr>
        <p:txBody>
          <a:bodyPr>
            <a:normAutofit/>
          </a:bodyPr>
          <a:lstStyle>
            <a:lvl1pPr>
              <a:defRPr sz="1200"/>
            </a:lvl1pPr>
          </a:lstStyle>
          <a:p>
            <a:pPr lvl="0"/>
            <a:r>
              <a:rPr lang="en-GB"/>
              <a:t>Click to edit Master text styles</a:t>
            </a:r>
          </a:p>
        </p:txBody>
      </p:sp>
      <p:sp>
        <p:nvSpPr>
          <p:cNvPr id="2" name="Title 1"/>
          <p:cNvSpPr>
            <a:spLocks noGrp="1"/>
          </p:cNvSpPr>
          <p:nvPr>
            <p:ph type="ctrTitle"/>
          </p:nvPr>
        </p:nvSpPr>
        <p:spPr>
          <a:xfrm>
            <a:off x="113026" y="1105401"/>
            <a:ext cx="8778562" cy="3291564"/>
          </a:xfrm>
          <a:prstGeom prst="rect">
            <a:avLst/>
          </a:prstGeom>
        </p:spPr>
        <p:txBody>
          <a:bodyPr anchor="b" anchorCtr="0">
            <a:normAutofit/>
          </a:bodyPr>
          <a:lstStyle>
            <a:lvl1pPr algn="l">
              <a:lnSpc>
                <a:spcPct val="80000"/>
              </a:lnSpc>
              <a:defRPr sz="6100"/>
            </a:lvl1pPr>
          </a:lstStyle>
          <a:p>
            <a:r>
              <a:rPr lang="en-GB"/>
              <a:t>Click to edit Master title style</a:t>
            </a:r>
            <a:endParaRPr lang="en-GB" dirty="0"/>
          </a:p>
        </p:txBody>
      </p:sp>
      <p:sp>
        <p:nvSpPr>
          <p:cNvPr id="3" name="Subtitle 2"/>
          <p:cNvSpPr>
            <a:spLocks noGrp="1"/>
          </p:cNvSpPr>
          <p:nvPr>
            <p:ph type="subTitle" idx="1"/>
          </p:nvPr>
        </p:nvSpPr>
        <p:spPr>
          <a:xfrm>
            <a:off x="161949" y="4315006"/>
            <a:ext cx="8729640" cy="330017"/>
          </a:xfrm>
        </p:spPr>
        <p:txBody>
          <a:bodyPr>
            <a:normAutofit/>
          </a:bodyPr>
          <a:lstStyle>
            <a:lvl1pPr marL="0" indent="0" algn="l">
              <a:buNone/>
              <a:defRPr sz="15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8" name="Rounded Rectangle 7"/>
          <p:cNvSpPr/>
          <p:nvPr userDrawn="1"/>
        </p:nvSpPr>
        <p:spPr>
          <a:xfrm>
            <a:off x="250824" y="4629150"/>
            <a:ext cx="8640764"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userDrawn="1"/>
        </p:nvSpPr>
        <p:spPr>
          <a:xfrm>
            <a:off x="0" y="1"/>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p:cNvSpPr txBox="1"/>
          <p:nvPr userDrawn="1"/>
        </p:nvSpPr>
        <p:spPr>
          <a:xfrm>
            <a:off x="7883525" y="126667"/>
            <a:ext cx="1121296" cy="230832"/>
          </a:xfrm>
          <a:prstGeom prst="rect">
            <a:avLst/>
          </a:prstGeom>
          <a:noFill/>
        </p:spPr>
        <p:txBody>
          <a:bodyPr wrap="none" rtlCol="0">
            <a:spAutoFit/>
          </a:bodyPr>
          <a:lstStyle/>
          <a:p>
            <a:r>
              <a:rPr lang="en-GB" sz="900" dirty="0">
                <a:solidFill>
                  <a:schemeClr val="tx2"/>
                </a:solidFill>
              </a:rPr>
              <a:t>in partnership</a:t>
            </a:r>
            <a:r>
              <a:rPr lang="en-GB" sz="900" baseline="0" dirty="0">
                <a:solidFill>
                  <a:schemeClr val="tx2"/>
                </a:solidFill>
              </a:rPr>
              <a:t> with</a:t>
            </a:r>
            <a:endParaRPr lang="en-GB" sz="900" dirty="0">
              <a:solidFill>
                <a:schemeClr val="tx2"/>
              </a:solidFill>
            </a:endParaRPr>
          </a:p>
        </p:txBody>
      </p:sp>
      <p:pic>
        <p:nvPicPr>
          <p:cNvPr id="15" name="Picture 14" descr="CRUK_Pos_RGB_150.jpg"/>
          <p:cNvPicPr>
            <a:picLocks noChangeAspect="1"/>
          </p:cNvPicPr>
          <p:nvPr userDrawn="1"/>
        </p:nvPicPr>
        <p:blipFill>
          <a:blip r:embed="rId2"/>
          <a:stretch>
            <a:fillRect/>
          </a:stretch>
        </p:blipFill>
        <p:spPr>
          <a:xfrm>
            <a:off x="5680450" y="334323"/>
            <a:ext cx="1298448" cy="502920"/>
          </a:xfrm>
          <a:prstGeom prst="rect">
            <a:avLst/>
          </a:prstGeom>
        </p:spPr>
      </p:pic>
      <p:pic>
        <p:nvPicPr>
          <p:cNvPr id="16" name="Picture 15" descr="The Royal Marsden logo_RGB_300.jpg"/>
          <p:cNvPicPr>
            <a:picLocks noChangeAspect="1"/>
          </p:cNvPicPr>
          <p:nvPr userDrawn="1"/>
        </p:nvPicPr>
        <p:blipFill>
          <a:blip r:embed="rId3"/>
          <a:stretch>
            <a:fillRect/>
          </a:stretch>
        </p:blipFill>
        <p:spPr>
          <a:xfrm>
            <a:off x="7208482" y="386487"/>
            <a:ext cx="1683106" cy="283312"/>
          </a:xfrm>
          <a:prstGeom prst="rect">
            <a:avLst/>
          </a:prstGeom>
        </p:spPr>
      </p:pic>
      <p:pic>
        <p:nvPicPr>
          <p:cNvPr id="13" name="Picture 12" descr="ICR logo.jpg"/>
          <p:cNvPicPr>
            <a:picLocks noChangeAspect="1"/>
          </p:cNvPicPr>
          <p:nvPr userDrawn="1"/>
        </p:nvPicPr>
        <p:blipFill>
          <a:blip r:embed="rId4"/>
          <a:stretch>
            <a:fillRect/>
          </a:stretch>
        </p:blipFill>
        <p:spPr>
          <a:xfrm>
            <a:off x="254000" y="391249"/>
            <a:ext cx="1947672" cy="3771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250825" y="1179130"/>
            <a:ext cx="8640000" cy="3753364"/>
          </a:xfrm>
        </p:spPr>
        <p:txBody>
          <a:bodyPr/>
          <a:lstStyle/>
          <a:p>
            <a:r>
              <a:rPr lang="en-GB"/>
              <a:t>Click icon to add picture</a:t>
            </a:r>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lvl1pPr>
            <a:lvl2pPr marL="0" indent="0">
              <a:lnSpc>
                <a:spcPct val="85000"/>
              </a:lnSpc>
              <a:spcBef>
                <a:spcPts val="0"/>
              </a:spcBef>
              <a:buFontTx/>
              <a:buNone/>
              <a:defRPr sz="2600">
                <a:solidFill>
                  <a:srgbClr val="A0A1A3"/>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1 Image with caption: Dark b/ground">
    <p:bg>
      <p:bgPr>
        <a:solidFill>
          <a:schemeClr val="tx2"/>
        </a:solidFill>
        <a:effectLst/>
      </p:bgPr>
    </p:bg>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2846389" y="1179130"/>
            <a:ext cx="6048000" cy="3753364"/>
          </a:xfrm>
        </p:spPr>
        <p:txBody>
          <a:bodyPr/>
          <a:lstStyle/>
          <a:p>
            <a:r>
              <a:rPr lang="en-GB"/>
              <a:t>Click icon to add picture</a:t>
            </a:r>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solidFill>
                  <a:schemeClr val="bg1"/>
                </a:solidFill>
              </a:defRPr>
            </a:lvl1pPr>
            <a:lvl2pPr marL="0" indent="0">
              <a:lnSpc>
                <a:spcPct val="85000"/>
              </a:lnSpc>
              <a:spcBef>
                <a:spcPts val="0"/>
              </a:spcBef>
              <a:buFontTx/>
              <a:buNone/>
              <a:defRPr sz="2600">
                <a:solidFill>
                  <a:schemeClr val="tx2">
                    <a:lumMod val="60000"/>
                    <a:lumOff val="40000"/>
                  </a:schemeClr>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9B2A88A-9ECB-DF45-A377-2575079D0564}" type="slidenum">
              <a:rPr lang="en-GB" smtClean="0"/>
              <a:pPr/>
              <a:t>‹#›</a:t>
            </a:fld>
            <a:endParaRPr lang="en-GB" dirty="0"/>
          </a:p>
        </p:txBody>
      </p:sp>
      <p:sp>
        <p:nvSpPr>
          <p:cNvPr id="8" name="Rounded Rectangle 7"/>
          <p:cNvSpPr/>
          <p:nvPr userDrawn="1"/>
        </p:nvSpPr>
        <p:spPr>
          <a:xfrm>
            <a:off x="250826" y="1179131"/>
            <a:ext cx="2163763"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Content Placeholder 2"/>
          <p:cNvSpPr>
            <a:spLocks noGrp="1"/>
          </p:cNvSpPr>
          <p:nvPr userDrawn="1">
            <p:ph idx="1"/>
          </p:nvPr>
        </p:nvSpPr>
        <p:spPr>
          <a:xfrm>
            <a:off x="162001" y="1268061"/>
            <a:ext cx="2340729" cy="3882600"/>
          </a:xfrm>
        </p:spPr>
        <p:txBody>
          <a:bodyPr/>
          <a:lstStyle>
            <a:lvl1pPr>
              <a:defRPr>
                <a:solidFill>
                  <a:schemeClr val="bg1"/>
                </a:solidFill>
              </a:defRPr>
            </a:lvl1pPr>
            <a:lvl2pPr>
              <a:defRPr>
                <a:solidFill>
                  <a:schemeClr val="bg1"/>
                </a:solidFill>
              </a:defRPr>
            </a:lvl2pPr>
          </a:lstStyle>
          <a:p>
            <a:pPr lvl="0"/>
            <a:r>
              <a:rPr lang="en-GB"/>
              <a:t>Click to edit Master text styles</a:t>
            </a:r>
          </a:p>
          <a:p>
            <a:pPr lvl="1"/>
            <a:r>
              <a:rPr lang="en-GB"/>
              <a:t>Second level</a:t>
            </a:r>
          </a:p>
        </p:txBody>
      </p:sp>
      <p:sp>
        <p:nvSpPr>
          <p:cNvPr id="9" name="Rounded Rectangle 8"/>
          <p:cNvSpPr/>
          <p:nvPr userDrawn="1"/>
        </p:nvSpPr>
        <p:spPr>
          <a:xfrm>
            <a:off x="8024813" y="189000"/>
            <a:ext cx="866775" cy="945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2 Image with caption: Dark b/ground">
    <p:bg>
      <p:bgPr>
        <a:solidFill>
          <a:schemeClr val="tx2"/>
        </a:solidFill>
        <a:effectLst/>
      </p:bgPr>
    </p:bg>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4572001" y="1179130"/>
            <a:ext cx="4319587" cy="3753364"/>
          </a:xfrm>
        </p:spPr>
        <p:txBody>
          <a:bodyPr/>
          <a:lstStyle/>
          <a:p>
            <a:r>
              <a:rPr lang="en-GB"/>
              <a:t>Click icon to add picture</a:t>
            </a:r>
            <a:endParaRPr lang="en-GB" dirty="0"/>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solidFill>
                  <a:schemeClr val="bg1"/>
                </a:solidFill>
              </a:defRPr>
            </a:lvl1pPr>
            <a:lvl2pPr marL="0" indent="0">
              <a:lnSpc>
                <a:spcPct val="85000"/>
              </a:lnSpc>
              <a:spcBef>
                <a:spcPts val="0"/>
              </a:spcBef>
              <a:buFontTx/>
              <a:buNone/>
              <a:defRPr sz="2600">
                <a:solidFill>
                  <a:schemeClr val="tx2">
                    <a:lumMod val="60000"/>
                    <a:lumOff val="40000"/>
                  </a:schemeClr>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9B2A88A-9ECB-DF45-A377-2575079D0564}" type="slidenum">
              <a:rPr lang="en-GB" smtClean="0"/>
              <a:pPr/>
              <a:t>‹#›</a:t>
            </a:fld>
            <a:endParaRPr lang="en-GB" dirty="0"/>
          </a:p>
        </p:txBody>
      </p:sp>
      <p:sp>
        <p:nvSpPr>
          <p:cNvPr id="8" name="Rounded Rectangle 7"/>
          <p:cNvSpPr/>
          <p:nvPr userDrawn="1"/>
        </p:nvSpPr>
        <p:spPr>
          <a:xfrm>
            <a:off x="250826" y="1179131"/>
            <a:ext cx="3889374"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Content Placeholder 2"/>
          <p:cNvSpPr>
            <a:spLocks noGrp="1"/>
          </p:cNvSpPr>
          <p:nvPr userDrawn="1">
            <p:ph idx="1"/>
          </p:nvPr>
        </p:nvSpPr>
        <p:spPr>
          <a:xfrm>
            <a:off x="159041" y="1268061"/>
            <a:ext cx="4077140" cy="3882600"/>
          </a:xfrm>
        </p:spPr>
        <p:txBody>
          <a:bodyPr/>
          <a:lstStyle>
            <a:lvl1pPr>
              <a:defRPr>
                <a:solidFill>
                  <a:schemeClr val="bg1"/>
                </a:solidFill>
              </a:defRPr>
            </a:lvl1pPr>
            <a:lvl2pPr>
              <a:defRPr>
                <a:solidFill>
                  <a:schemeClr val="bg1"/>
                </a:solidFill>
              </a:defRPr>
            </a:lvl2pPr>
          </a:lstStyle>
          <a:p>
            <a:pPr lvl="0"/>
            <a:r>
              <a:rPr lang="en-GB"/>
              <a:t>Click to edit Master text styles</a:t>
            </a:r>
          </a:p>
          <a:p>
            <a:pPr lvl="1"/>
            <a:r>
              <a:rPr lang="en-GB"/>
              <a:t>Second level</a:t>
            </a:r>
          </a:p>
        </p:txBody>
      </p:sp>
      <p:sp>
        <p:nvSpPr>
          <p:cNvPr id="9" name="Rounded Rectangle 8"/>
          <p:cNvSpPr/>
          <p:nvPr userDrawn="1"/>
        </p:nvSpPr>
        <p:spPr>
          <a:xfrm>
            <a:off x="8024813" y="189000"/>
            <a:ext cx="866775" cy="945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Dark background">
    <p:bg>
      <p:bgPr>
        <a:solidFill>
          <a:schemeClr val="tx2"/>
        </a:solidFill>
        <a:effectLst/>
      </p:bgPr>
    </p:bg>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250825" y="1179130"/>
            <a:ext cx="8640000" cy="3753364"/>
          </a:xfrm>
        </p:spPr>
        <p:txBody>
          <a:bodyPr/>
          <a:lstStyle/>
          <a:p>
            <a:r>
              <a:rPr lang="en-GB"/>
              <a:t>Click icon to add picture</a:t>
            </a:r>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solidFill>
                  <a:schemeClr val="bg1"/>
                </a:solidFill>
              </a:defRPr>
            </a:lvl1pPr>
            <a:lvl2pPr marL="0" indent="0">
              <a:lnSpc>
                <a:spcPct val="85000"/>
              </a:lnSpc>
              <a:spcBef>
                <a:spcPts val="0"/>
              </a:spcBef>
              <a:buFontTx/>
              <a:buNone/>
              <a:defRPr sz="2600">
                <a:solidFill>
                  <a:srgbClr val="A0A1A3"/>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9B2A88A-9ECB-DF45-A377-2575079D0564}" type="slidenum">
              <a:rPr lang="en-GB" smtClean="0"/>
              <a:pPr/>
              <a:t>‹#›</a:t>
            </a:fld>
            <a:endParaRPr lang="en-GB" dirty="0"/>
          </a:p>
        </p:txBody>
      </p:sp>
      <p:sp>
        <p:nvSpPr>
          <p:cNvPr id="5" name="Rounded Rectangle 4"/>
          <p:cNvSpPr/>
          <p:nvPr userDrawn="1"/>
        </p:nvSpPr>
        <p:spPr>
          <a:xfrm>
            <a:off x="8024813" y="189000"/>
            <a:ext cx="866775" cy="945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51200" y="298761"/>
            <a:ext cx="7455788" cy="955075"/>
          </a:xfrm>
        </p:spPr>
        <p:txBody>
          <a:bodyPr>
            <a:noAutofit/>
          </a:bodyPr>
          <a:lstStyle>
            <a:lvl1pPr marL="0" indent="0">
              <a:lnSpc>
                <a:spcPct val="85000"/>
              </a:lnSpc>
              <a:buFontTx/>
              <a:buNone/>
              <a:defRPr sz="2600"/>
            </a:lvl1pPr>
            <a:lvl2pPr marL="0" indent="0">
              <a:lnSpc>
                <a:spcPct val="85000"/>
              </a:lnSpc>
              <a:spcBef>
                <a:spcPts val="0"/>
              </a:spcBef>
              <a:buFontTx/>
              <a:buNone/>
              <a:defRPr sz="2600">
                <a:solidFill>
                  <a:schemeClr val="tx2">
                    <a:lumMod val="60000"/>
                    <a:lumOff val="40000"/>
                  </a:schemeClr>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8" name="Rectangle 7"/>
          <p:cNvSpPr/>
          <p:nvPr userDrawn="1"/>
        </p:nvSpPr>
        <p:spPr>
          <a:xfrm>
            <a:off x="0" y="1"/>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userDrawn="1"/>
        </p:nvSpPr>
        <p:spPr>
          <a:xfrm>
            <a:off x="7883525" y="126667"/>
            <a:ext cx="1121296" cy="230832"/>
          </a:xfrm>
          <a:prstGeom prst="rect">
            <a:avLst/>
          </a:prstGeom>
          <a:noFill/>
        </p:spPr>
        <p:txBody>
          <a:bodyPr wrap="none" rtlCol="0">
            <a:spAutoFit/>
          </a:bodyPr>
          <a:lstStyle/>
          <a:p>
            <a:r>
              <a:rPr lang="en-GB" sz="900" dirty="0">
                <a:solidFill>
                  <a:schemeClr val="tx2"/>
                </a:solidFill>
              </a:rPr>
              <a:t>in partnership</a:t>
            </a:r>
            <a:r>
              <a:rPr lang="en-GB" sz="900" baseline="0" dirty="0">
                <a:solidFill>
                  <a:schemeClr val="tx2"/>
                </a:solidFill>
              </a:rPr>
              <a:t> with</a:t>
            </a:r>
            <a:endParaRPr lang="en-GB" sz="900" dirty="0">
              <a:solidFill>
                <a:schemeClr val="tx2"/>
              </a:solidFill>
            </a:endParaRPr>
          </a:p>
        </p:txBody>
      </p:sp>
      <p:pic>
        <p:nvPicPr>
          <p:cNvPr id="10" name="Picture 9" descr="CRUK_Pos_RGB_150.jpg"/>
          <p:cNvPicPr>
            <a:picLocks noChangeAspect="1"/>
          </p:cNvPicPr>
          <p:nvPr userDrawn="1"/>
        </p:nvPicPr>
        <p:blipFill>
          <a:blip r:embed="rId2"/>
          <a:stretch>
            <a:fillRect/>
          </a:stretch>
        </p:blipFill>
        <p:spPr>
          <a:xfrm>
            <a:off x="5680450" y="334323"/>
            <a:ext cx="1298448" cy="502920"/>
          </a:xfrm>
          <a:prstGeom prst="rect">
            <a:avLst/>
          </a:prstGeom>
        </p:spPr>
      </p:pic>
      <p:pic>
        <p:nvPicPr>
          <p:cNvPr id="11" name="Picture 10" descr="The Royal Marsden logo_RGB_300.jpg"/>
          <p:cNvPicPr>
            <a:picLocks noChangeAspect="1"/>
          </p:cNvPicPr>
          <p:nvPr userDrawn="1"/>
        </p:nvPicPr>
        <p:blipFill>
          <a:blip r:embed="rId3"/>
          <a:stretch>
            <a:fillRect/>
          </a:stretch>
        </p:blipFill>
        <p:spPr>
          <a:xfrm>
            <a:off x="7208482" y="386487"/>
            <a:ext cx="1683106" cy="283312"/>
          </a:xfrm>
          <a:prstGeom prst="rect">
            <a:avLst/>
          </a:prstGeom>
        </p:spPr>
      </p:pic>
      <p:pic>
        <p:nvPicPr>
          <p:cNvPr id="13" name="Picture 12" descr="ICR logo.jpg"/>
          <p:cNvPicPr>
            <a:picLocks noChangeAspect="1"/>
          </p:cNvPicPr>
          <p:nvPr userDrawn="1"/>
        </p:nvPicPr>
        <p:blipFill>
          <a:blip r:embed="rId4"/>
          <a:stretch>
            <a:fillRect/>
          </a:stretch>
        </p:blipFill>
        <p:spPr>
          <a:xfrm>
            <a:off x="254000" y="391249"/>
            <a:ext cx="1947672" cy="377190"/>
          </a:xfrm>
          <a:prstGeom prst="rect">
            <a:avLst/>
          </a:prstGeom>
        </p:spPr>
      </p:pic>
      <p:sp>
        <p:nvSpPr>
          <p:cNvPr id="15" name="Rounded Rectangle 14"/>
          <p:cNvSpPr/>
          <p:nvPr userDrawn="1"/>
        </p:nvSpPr>
        <p:spPr>
          <a:xfrm>
            <a:off x="250824" y="4629150"/>
            <a:ext cx="8640764"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Content Placeholder 2"/>
          <p:cNvSpPr>
            <a:spLocks noGrp="1"/>
          </p:cNvSpPr>
          <p:nvPr>
            <p:ph idx="1"/>
          </p:nvPr>
        </p:nvSpPr>
        <p:spPr>
          <a:xfrm>
            <a:off x="162000" y="1230949"/>
            <a:ext cx="2880000" cy="3361089"/>
          </a:xfrm>
        </p:spPr>
        <p:txBody>
          <a:bodyPr anchor="b" anchorCtr="0">
            <a:normAutofit/>
          </a:bodyPr>
          <a:lstStyle>
            <a:lvl1pPr marL="0" indent="0">
              <a:spcBef>
                <a:spcPts val="0"/>
              </a:spcBef>
              <a:defRPr sz="1200">
                <a:solidFill>
                  <a:schemeClr val="tx2"/>
                </a:solidFill>
              </a:defRPr>
            </a:lvl1pPr>
            <a:lvl2pPr marL="0" indent="0">
              <a:spcBef>
                <a:spcPts val="0"/>
              </a:spcBef>
              <a:defRPr sz="1600">
                <a:solidFill>
                  <a:schemeClr val="tx2"/>
                </a:solidFill>
              </a:defRPr>
            </a:lvl2pPr>
          </a:lstStyle>
          <a:p>
            <a:pPr lvl="0"/>
            <a:r>
              <a:rPr lang="en-GB"/>
              <a:t>Click to edit Master text styles</a:t>
            </a:r>
          </a:p>
        </p:txBody>
      </p:sp>
      <p:sp>
        <p:nvSpPr>
          <p:cNvPr id="23" name="Content Placeholder 2"/>
          <p:cNvSpPr>
            <a:spLocks noGrp="1"/>
          </p:cNvSpPr>
          <p:nvPr>
            <p:ph idx="10"/>
          </p:nvPr>
        </p:nvSpPr>
        <p:spPr>
          <a:xfrm>
            <a:off x="6121079" y="1230949"/>
            <a:ext cx="2880000" cy="3361089"/>
          </a:xfrm>
        </p:spPr>
        <p:txBody>
          <a:bodyPr anchor="b" anchorCtr="0">
            <a:normAutofit/>
          </a:bodyPr>
          <a:lstStyle>
            <a:lvl1pPr marL="0" indent="0">
              <a:spcBef>
                <a:spcPts val="0"/>
              </a:spcBef>
              <a:defRPr sz="1200">
                <a:solidFill>
                  <a:schemeClr val="tx2"/>
                </a:solidFill>
              </a:defRPr>
            </a:lvl1pPr>
            <a:lvl2pPr marL="0" indent="0">
              <a:spcBef>
                <a:spcPts val="0"/>
              </a:spcBef>
              <a:defRPr sz="1600">
                <a:solidFill>
                  <a:schemeClr val="tx2"/>
                </a:solidFill>
              </a:defRPr>
            </a:lvl2pPr>
          </a:lstStyle>
          <a:p>
            <a:pPr lvl="0"/>
            <a:r>
              <a:rPr lang="en-GB"/>
              <a:t>Click to edit Master text styles</a:t>
            </a:r>
          </a:p>
        </p:txBody>
      </p:sp>
      <p:sp>
        <p:nvSpPr>
          <p:cNvPr id="24" name="Content Placeholder 2"/>
          <p:cNvSpPr>
            <a:spLocks noGrp="1"/>
          </p:cNvSpPr>
          <p:nvPr>
            <p:ph idx="11"/>
          </p:nvPr>
        </p:nvSpPr>
        <p:spPr>
          <a:xfrm>
            <a:off x="3141540" y="1230949"/>
            <a:ext cx="2880000" cy="3361089"/>
          </a:xfrm>
        </p:spPr>
        <p:txBody>
          <a:bodyPr anchor="b" anchorCtr="0">
            <a:normAutofit/>
          </a:bodyPr>
          <a:lstStyle>
            <a:lvl1pPr marL="0" indent="0">
              <a:spcBef>
                <a:spcPts val="0"/>
              </a:spcBef>
              <a:defRPr sz="1200">
                <a:solidFill>
                  <a:schemeClr val="tx2"/>
                </a:solidFill>
              </a:defRPr>
            </a:lvl1pPr>
            <a:lvl2pPr marL="0" indent="0">
              <a:spcBef>
                <a:spcPts val="0"/>
              </a:spcBef>
              <a:defRPr sz="1600">
                <a:solidFill>
                  <a:schemeClr val="tx2"/>
                </a:solidFill>
              </a:defRPr>
            </a:lvl2pPr>
          </a:lstStyle>
          <a:p>
            <a:pPr lvl="0"/>
            <a:r>
              <a:rPr lang="en-GB"/>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4" name="Rectangle 3"/>
          <p:cNvSpPr/>
          <p:nvPr userDrawn="1"/>
        </p:nvSpPr>
        <p:spPr>
          <a:xfrm>
            <a:off x="0" y="1"/>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 name="Picture 4" descr="ICR logo_12cm.jpg"/>
          <p:cNvPicPr>
            <a:picLocks noChangeAspect="1"/>
          </p:cNvPicPr>
          <p:nvPr userDrawn="1"/>
        </p:nvPicPr>
        <p:blipFill>
          <a:blip r:embed="rId2"/>
          <a:stretch>
            <a:fillRect/>
          </a:stretch>
        </p:blipFill>
        <p:spPr>
          <a:xfrm>
            <a:off x="2952369" y="1428750"/>
            <a:ext cx="3239262" cy="197281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end slide">
    <p:spTree>
      <p:nvGrpSpPr>
        <p:cNvPr id="1" name=""/>
        <p:cNvGrpSpPr/>
        <p:nvPr/>
      </p:nvGrpSpPr>
      <p:grpSpPr>
        <a:xfrm>
          <a:off x="0" y="0"/>
          <a:ext cx="0" cy="0"/>
          <a:chOff x="0" y="0"/>
          <a:chExt cx="0" cy="0"/>
        </a:xfrm>
      </p:grpSpPr>
      <p:sp>
        <p:nvSpPr>
          <p:cNvPr id="4" name="Rectangle 3"/>
          <p:cNvSpPr/>
          <p:nvPr userDrawn="1"/>
        </p:nvSpPr>
        <p:spPr>
          <a:xfrm>
            <a:off x="0" y="0"/>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5" descr="End photo slide.jpg"/>
          <p:cNvPicPr>
            <a:picLocks noChangeAspect="1"/>
          </p:cNvPicPr>
          <p:nvPr userDrawn="1"/>
        </p:nvPicPr>
        <p:blipFill>
          <a:blip r:embed="rId2"/>
          <a:stretch>
            <a:fillRect/>
          </a:stretch>
        </p:blipFill>
        <p:spPr>
          <a:xfrm>
            <a:off x="1336609" y="184069"/>
            <a:ext cx="6470782" cy="477536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0611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artner logos and Mission Statement">
    <p:spTree>
      <p:nvGrpSpPr>
        <p:cNvPr id="1" name=""/>
        <p:cNvGrpSpPr/>
        <p:nvPr/>
      </p:nvGrpSpPr>
      <p:grpSpPr>
        <a:xfrm>
          <a:off x="0" y="0"/>
          <a:ext cx="0" cy="0"/>
          <a:chOff x="0" y="0"/>
          <a:chExt cx="0" cy="0"/>
        </a:xfrm>
      </p:grpSpPr>
      <p:sp>
        <p:nvSpPr>
          <p:cNvPr id="2" name="Title 1"/>
          <p:cNvSpPr>
            <a:spLocks noGrp="1"/>
          </p:cNvSpPr>
          <p:nvPr>
            <p:ph type="ctrTitle"/>
          </p:nvPr>
        </p:nvSpPr>
        <p:spPr>
          <a:xfrm>
            <a:off x="113026" y="1289672"/>
            <a:ext cx="8778562" cy="3291564"/>
          </a:xfrm>
          <a:prstGeom prst="rect">
            <a:avLst/>
          </a:prstGeom>
        </p:spPr>
        <p:txBody>
          <a:bodyPr anchor="b" anchorCtr="0">
            <a:normAutofit/>
          </a:bodyPr>
          <a:lstStyle>
            <a:lvl1pPr algn="l">
              <a:lnSpc>
                <a:spcPct val="80000"/>
              </a:lnSpc>
              <a:defRPr sz="6100"/>
            </a:lvl1pPr>
          </a:lstStyle>
          <a:p>
            <a:r>
              <a:rPr lang="en-GB"/>
              <a:t>Click to edit Master title style</a:t>
            </a:r>
            <a:endParaRPr lang="en-GB" dirty="0"/>
          </a:p>
        </p:txBody>
      </p:sp>
      <p:sp>
        <p:nvSpPr>
          <p:cNvPr id="7" name="Rounded Rectangle 6"/>
          <p:cNvSpPr/>
          <p:nvPr userDrawn="1"/>
        </p:nvSpPr>
        <p:spPr>
          <a:xfrm>
            <a:off x="250824" y="4629150"/>
            <a:ext cx="8640764" cy="257175"/>
          </a:xfrm>
          <a:prstGeom prst="roundRect">
            <a:avLst>
              <a:gd name="adj" fmla="val 926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userDrawn="1"/>
        </p:nvSpPr>
        <p:spPr>
          <a:xfrm>
            <a:off x="0" y="0"/>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Subtitle 2"/>
          <p:cNvSpPr txBox="1">
            <a:spLocks/>
          </p:cNvSpPr>
          <p:nvPr userDrawn="1"/>
        </p:nvSpPr>
        <p:spPr>
          <a:xfrm>
            <a:off x="228624" y="4615200"/>
            <a:ext cx="8662964" cy="276999"/>
          </a:xfrm>
          <a:prstGeom prst="rect">
            <a:avLst/>
          </a:prstGeom>
        </p:spPr>
        <p:txBody>
          <a:bodyPr vert="horz" lIns="91440" tIns="45720" rIns="91440" bIns="45720" rtlCol="0">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Making the discoveries that defeat cancer</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p:cNvSpPr txBox="1"/>
          <p:nvPr userDrawn="1"/>
        </p:nvSpPr>
        <p:spPr>
          <a:xfrm>
            <a:off x="7883525" y="126667"/>
            <a:ext cx="1121296" cy="230832"/>
          </a:xfrm>
          <a:prstGeom prst="rect">
            <a:avLst/>
          </a:prstGeom>
          <a:noFill/>
        </p:spPr>
        <p:txBody>
          <a:bodyPr wrap="none" rtlCol="0">
            <a:spAutoFit/>
          </a:bodyPr>
          <a:lstStyle/>
          <a:p>
            <a:r>
              <a:rPr lang="en-GB" sz="900" dirty="0">
                <a:solidFill>
                  <a:schemeClr val="tx2"/>
                </a:solidFill>
              </a:rPr>
              <a:t>in partnership</a:t>
            </a:r>
            <a:r>
              <a:rPr lang="en-GB" sz="900" baseline="0" dirty="0">
                <a:solidFill>
                  <a:schemeClr val="tx2"/>
                </a:solidFill>
              </a:rPr>
              <a:t> with</a:t>
            </a:r>
            <a:endParaRPr lang="en-GB" sz="900" dirty="0">
              <a:solidFill>
                <a:schemeClr val="tx2"/>
              </a:solidFill>
            </a:endParaRPr>
          </a:p>
        </p:txBody>
      </p:sp>
      <p:pic>
        <p:nvPicPr>
          <p:cNvPr id="15" name="Picture 14" descr="CRUK_Pos_RGB_150.jpg"/>
          <p:cNvPicPr>
            <a:picLocks noChangeAspect="1"/>
          </p:cNvPicPr>
          <p:nvPr userDrawn="1"/>
        </p:nvPicPr>
        <p:blipFill>
          <a:blip r:embed="rId2"/>
          <a:stretch>
            <a:fillRect/>
          </a:stretch>
        </p:blipFill>
        <p:spPr>
          <a:xfrm>
            <a:off x="5680450" y="334323"/>
            <a:ext cx="1298448" cy="502920"/>
          </a:xfrm>
          <a:prstGeom prst="rect">
            <a:avLst/>
          </a:prstGeom>
        </p:spPr>
      </p:pic>
      <p:pic>
        <p:nvPicPr>
          <p:cNvPr id="16" name="Picture 15" descr="The Royal Marsden logo_RGB_300.jpg"/>
          <p:cNvPicPr>
            <a:picLocks noChangeAspect="1"/>
          </p:cNvPicPr>
          <p:nvPr userDrawn="1"/>
        </p:nvPicPr>
        <p:blipFill>
          <a:blip r:embed="rId3"/>
          <a:stretch>
            <a:fillRect/>
          </a:stretch>
        </p:blipFill>
        <p:spPr>
          <a:xfrm>
            <a:off x="7208482" y="386487"/>
            <a:ext cx="1683106" cy="283312"/>
          </a:xfrm>
          <a:prstGeom prst="rect">
            <a:avLst/>
          </a:prstGeom>
        </p:spPr>
      </p:pic>
      <p:pic>
        <p:nvPicPr>
          <p:cNvPr id="10" name="Picture 9" descr="ICR logo.jpg"/>
          <p:cNvPicPr>
            <a:picLocks noChangeAspect="1"/>
          </p:cNvPicPr>
          <p:nvPr userDrawn="1"/>
        </p:nvPicPr>
        <p:blipFill>
          <a:blip r:embed="rId4"/>
          <a:stretch>
            <a:fillRect/>
          </a:stretch>
        </p:blipFill>
        <p:spPr>
          <a:xfrm>
            <a:off x="254000" y="391249"/>
            <a:ext cx="1947672" cy="3771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Partners/Details">
    <p:spTree>
      <p:nvGrpSpPr>
        <p:cNvPr id="1" name=""/>
        <p:cNvGrpSpPr/>
        <p:nvPr/>
      </p:nvGrpSpPr>
      <p:grpSpPr>
        <a:xfrm>
          <a:off x="0" y="0"/>
          <a:ext cx="0" cy="0"/>
          <a:chOff x="0" y="0"/>
          <a:chExt cx="0" cy="0"/>
        </a:xfrm>
      </p:grpSpPr>
      <p:sp>
        <p:nvSpPr>
          <p:cNvPr id="7" name="Rounded Rectangle 6"/>
          <p:cNvSpPr/>
          <p:nvPr userDrawn="1"/>
        </p:nvSpPr>
        <p:spPr>
          <a:xfrm>
            <a:off x="250824" y="4629150"/>
            <a:ext cx="8640764" cy="257175"/>
          </a:xfrm>
          <a:prstGeom prst="roundRect">
            <a:avLst>
              <a:gd name="adj" fmla="val 926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userDrawn="1"/>
        </p:nvSpPr>
        <p:spPr>
          <a:xfrm>
            <a:off x="0" y="1"/>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0"/>
          </p:nvPr>
        </p:nvSpPr>
        <p:spPr>
          <a:xfrm>
            <a:off x="155837" y="1123678"/>
            <a:ext cx="8853219" cy="3332339"/>
          </a:xfrm>
        </p:spPr>
        <p:txBody>
          <a:bodyPr anchor="b" anchorCtr="0"/>
          <a:lstStyle>
            <a:lvl1pPr>
              <a:lnSpc>
                <a:spcPct val="80000"/>
              </a:lnSpc>
              <a:defRPr sz="2600">
                <a:solidFill>
                  <a:srgbClr val="616365"/>
                </a:solidFill>
              </a:defRPr>
            </a:lvl1pPr>
            <a:lvl2pPr marL="0" indent="0">
              <a:lnSpc>
                <a:spcPct val="90000"/>
              </a:lnSpc>
              <a:spcBef>
                <a:spcPts val="1900"/>
              </a:spcBef>
              <a:buNone/>
              <a:defRPr>
                <a:solidFill>
                  <a:srgbClr val="616365"/>
                </a:solidFill>
              </a:defRPr>
            </a:lvl2pPr>
            <a:lvl3pPr marL="0" indent="0">
              <a:lnSpc>
                <a:spcPct val="90000"/>
              </a:lnSpc>
              <a:spcBef>
                <a:spcPts val="0"/>
              </a:spcBef>
              <a:buNone/>
              <a:defRPr>
                <a:solidFill>
                  <a:srgbClr val="A0A1A3"/>
                </a:solidFill>
              </a:defRPr>
            </a:lvl3pPr>
            <a:lvl4pPr marL="0" indent="0">
              <a:lnSpc>
                <a:spcPct val="90000"/>
              </a:lnSpc>
              <a:spcBef>
                <a:spcPts val="1300"/>
              </a:spcBef>
              <a:buNone/>
              <a:defRPr sz="1200">
                <a:solidFill>
                  <a:srgbClr val="616365"/>
                </a:solidFill>
              </a:defRPr>
            </a:lvl4pPr>
            <a:lvl5pPr marL="0" indent="0">
              <a:lnSpc>
                <a:spcPct val="90000"/>
              </a:lnSpc>
              <a:spcBef>
                <a:spcPts val="0"/>
              </a:spcBef>
              <a:buNone/>
              <a:defRPr sz="1200">
                <a:solidFill>
                  <a:srgbClr val="A0A1A3"/>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Subtitle 2"/>
          <p:cNvSpPr txBox="1">
            <a:spLocks/>
          </p:cNvSpPr>
          <p:nvPr userDrawn="1"/>
        </p:nvSpPr>
        <p:spPr>
          <a:xfrm>
            <a:off x="228624" y="4615200"/>
            <a:ext cx="8662964" cy="276999"/>
          </a:xfrm>
          <a:prstGeom prst="rect">
            <a:avLst/>
          </a:prstGeom>
        </p:spPr>
        <p:txBody>
          <a:bodyPr vert="horz" lIns="91440" tIns="45720" rIns="91440" bIns="45720" rtlCol="0">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Making the discoveries that defeat cancer</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15" name="TextBox 14"/>
          <p:cNvSpPr txBox="1"/>
          <p:nvPr userDrawn="1"/>
        </p:nvSpPr>
        <p:spPr>
          <a:xfrm>
            <a:off x="7883525" y="126667"/>
            <a:ext cx="1121296" cy="230832"/>
          </a:xfrm>
          <a:prstGeom prst="rect">
            <a:avLst/>
          </a:prstGeom>
          <a:noFill/>
        </p:spPr>
        <p:txBody>
          <a:bodyPr wrap="none" rtlCol="0">
            <a:spAutoFit/>
          </a:bodyPr>
          <a:lstStyle/>
          <a:p>
            <a:r>
              <a:rPr lang="en-GB" sz="900" dirty="0">
                <a:solidFill>
                  <a:schemeClr val="tx2"/>
                </a:solidFill>
              </a:rPr>
              <a:t>in partnership</a:t>
            </a:r>
            <a:r>
              <a:rPr lang="en-GB" sz="900" baseline="0" dirty="0">
                <a:solidFill>
                  <a:schemeClr val="tx2"/>
                </a:solidFill>
              </a:rPr>
              <a:t> with</a:t>
            </a:r>
            <a:endParaRPr lang="en-GB" sz="900" dirty="0">
              <a:solidFill>
                <a:schemeClr val="tx2"/>
              </a:solidFill>
            </a:endParaRPr>
          </a:p>
        </p:txBody>
      </p:sp>
      <p:pic>
        <p:nvPicPr>
          <p:cNvPr id="16" name="Picture 15" descr="CRUK_Pos_RGB_150.jpg"/>
          <p:cNvPicPr>
            <a:picLocks noChangeAspect="1"/>
          </p:cNvPicPr>
          <p:nvPr userDrawn="1"/>
        </p:nvPicPr>
        <p:blipFill>
          <a:blip r:embed="rId2"/>
          <a:stretch>
            <a:fillRect/>
          </a:stretch>
        </p:blipFill>
        <p:spPr>
          <a:xfrm>
            <a:off x="5680450" y="334323"/>
            <a:ext cx="1298448" cy="502920"/>
          </a:xfrm>
          <a:prstGeom prst="rect">
            <a:avLst/>
          </a:prstGeom>
        </p:spPr>
      </p:pic>
      <p:pic>
        <p:nvPicPr>
          <p:cNvPr id="17" name="Picture 16" descr="The Royal Marsden logo_RGB_300.jpg"/>
          <p:cNvPicPr>
            <a:picLocks noChangeAspect="1"/>
          </p:cNvPicPr>
          <p:nvPr userDrawn="1"/>
        </p:nvPicPr>
        <p:blipFill>
          <a:blip r:embed="rId3"/>
          <a:stretch>
            <a:fillRect/>
          </a:stretch>
        </p:blipFill>
        <p:spPr>
          <a:xfrm>
            <a:off x="7208482" y="386487"/>
            <a:ext cx="1683106" cy="283312"/>
          </a:xfrm>
          <a:prstGeom prst="rect">
            <a:avLst/>
          </a:prstGeom>
        </p:spPr>
      </p:pic>
      <p:pic>
        <p:nvPicPr>
          <p:cNvPr id="10" name="Picture 9" descr="ICR logo.jpg"/>
          <p:cNvPicPr>
            <a:picLocks noChangeAspect="1"/>
          </p:cNvPicPr>
          <p:nvPr userDrawn="1"/>
        </p:nvPicPr>
        <p:blipFill>
          <a:blip r:embed="rId4"/>
          <a:stretch>
            <a:fillRect/>
          </a:stretch>
        </p:blipFill>
        <p:spPr>
          <a:xfrm>
            <a:off x="254000" y="391249"/>
            <a:ext cx="1947672" cy="3771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thor with partner logos">
    <p:spTree>
      <p:nvGrpSpPr>
        <p:cNvPr id="1" name=""/>
        <p:cNvGrpSpPr/>
        <p:nvPr/>
      </p:nvGrpSpPr>
      <p:grpSpPr>
        <a:xfrm>
          <a:off x="0" y="0"/>
          <a:ext cx="0" cy="0"/>
          <a:chOff x="0" y="0"/>
          <a:chExt cx="0" cy="0"/>
        </a:xfrm>
      </p:grpSpPr>
      <p:sp>
        <p:nvSpPr>
          <p:cNvPr id="8" name="Rounded Rectangle 7"/>
          <p:cNvSpPr/>
          <p:nvPr userDrawn="1"/>
        </p:nvSpPr>
        <p:spPr>
          <a:xfrm>
            <a:off x="250824" y="4629150"/>
            <a:ext cx="8640764"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userDrawn="1"/>
        </p:nvSpPr>
        <p:spPr>
          <a:xfrm>
            <a:off x="0" y="1"/>
            <a:ext cx="9144000" cy="687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descr="ICR logo.jpg"/>
          <p:cNvPicPr>
            <a:picLocks noChangeAspect="1"/>
          </p:cNvPicPr>
          <p:nvPr userDrawn="1"/>
        </p:nvPicPr>
        <p:blipFill>
          <a:blip r:embed="rId2"/>
          <a:stretch>
            <a:fillRect/>
          </a:stretch>
        </p:blipFill>
        <p:spPr>
          <a:xfrm>
            <a:off x="254000" y="391249"/>
            <a:ext cx="1947672" cy="377190"/>
          </a:xfrm>
          <a:prstGeom prst="rect">
            <a:avLst/>
          </a:prstGeom>
        </p:spPr>
      </p:pic>
      <p:sp>
        <p:nvSpPr>
          <p:cNvPr id="16" name="Text Placeholder 15"/>
          <p:cNvSpPr>
            <a:spLocks noGrp="1"/>
          </p:cNvSpPr>
          <p:nvPr>
            <p:ph type="body" sz="quarter" idx="10"/>
          </p:nvPr>
        </p:nvSpPr>
        <p:spPr>
          <a:xfrm>
            <a:off x="149226" y="1193400"/>
            <a:ext cx="8859829" cy="3411927"/>
          </a:xfrm>
        </p:spPr>
        <p:txBody>
          <a:bodyPr anchor="b" anchorCtr="0">
            <a:normAutofit/>
          </a:bodyPr>
          <a:lstStyle>
            <a:lvl1pPr marL="0" indent="0">
              <a:lnSpc>
                <a:spcPct val="80000"/>
              </a:lnSpc>
              <a:buFontTx/>
              <a:buNone/>
              <a:defRPr sz="1500">
                <a:solidFill>
                  <a:srgbClr val="616365"/>
                </a:solidFill>
              </a:defRPr>
            </a:lvl1pPr>
            <a:lvl2pPr marL="0" indent="0">
              <a:spcBef>
                <a:spcPts val="0"/>
              </a:spcBef>
              <a:buFontTx/>
              <a:buNone/>
              <a:defRPr sz="1500">
                <a:solidFill>
                  <a:srgbClr val="A0A1A3"/>
                </a:solidFill>
              </a:defRPr>
            </a:lvl2pPr>
            <a:lvl3pPr marL="0" indent="0">
              <a:buFontTx/>
              <a:buNone/>
              <a:defRPr sz="1600">
                <a:solidFill>
                  <a:schemeClr val="tx2"/>
                </a:solidFill>
              </a:defRPr>
            </a:lvl3pPr>
            <a:lvl4pPr marL="0" indent="0">
              <a:buFontTx/>
              <a:buNone/>
              <a:defRPr sz="1600">
                <a:solidFill>
                  <a:schemeClr val="tx2"/>
                </a:solidFill>
              </a:defRPr>
            </a:lvl4pPr>
            <a:lvl5pPr marL="0" indent="0">
              <a:buFontTx/>
              <a:buNone/>
              <a:defRPr sz="1600">
                <a:solidFill>
                  <a:schemeClr val="tx2"/>
                </a:solidFill>
              </a:defRPr>
            </a:lvl5pPr>
          </a:lstStyle>
          <a:p>
            <a:pPr lvl="0"/>
            <a:r>
              <a:rPr lang="en-GB"/>
              <a:t>Click to edit Master text styles</a:t>
            </a:r>
          </a:p>
          <a:p>
            <a:pPr lvl="1"/>
            <a:r>
              <a:rPr lang="en-GB"/>
              <a:t>Second level</a:t>
            </a:r>
          </a:p>
        </p:txBody>
      </p:sp>
      <p:sp>
        <p:nvSpPr>
          <p:cNvPr id="10" name="TextBox 9"/>
          <p:cNvSpPr txBox="1"/>
          <p:nvPr userDrawn="1"/>
        </p:nvSpPr>
        <p:spPr>
          <a:xfrm>
            <a:off x="7883525" y="126667"/>
            <a:ext cx="1121296" cy="230832"/>
          </a:xfrm>
          <a:prstGeom prst="rect">
            <a:avLst/>
          </a:prstGeom>
          <a:noFill/>
        </p:spPr>
        <p:txBody>
          <a:bodyPr wrap="none" rtlCol="0">
            <a:spAutoFit/>
          </a:bodyPr>
          <a:lstStyle/>
          <a:p>
            <a:r>
              <a:rPr lang="en-GB" sz="900" dirty="0">
                <a:solidFill>
                  <a:schemeClr val="tx2"/>
                </a:solidFill>
              </a:rPr>
              <a:t>in partnership</a:t>
            </a:r>
            <a:r>
              <a:rPr lang="en-GB" sz="900" baseline="0" dirty="0">
                <a:solidFill>
                  <a:schemeClr val="tx2"/>
                </a:solidFill>
              </a:rPr>
              <a:t> with</a:t>
            </a:r>
            <a:endParaRPr lang="en-GB" sz="900" dirty="0">
              <a:solidFill>
                <a:schemeClr val="tx2"/>
              </a:solidFill>
            </a:endParaRPr>
          </a:p>
        </p:txBody>
      </p:sp>
      <p:pic>
        <p:nvPicPr>
          <p:cNvPr id="13" name="Picture 12" descr="CRUK_Pos_RGB_150.jpg"/>
          <p:cNvPicPr>
            <a:picLocks noChangeAspect="1"/>
          </p:cNvPicPr>
          <p:nvPr userDrawn="1"/>
        </p:nvPicPr>
        <p:blipFill>
          <a:blip r:embed="rId3"/>
          <a:stretch>
            <a:fillRect/>
          </a:stretch>
        </p:blipFill>
        <p:spPr>
          <a:xfrm>
            <a:off x="5680450" y="334323"/>
            <a:ext cx="1298448" cy="502920"/>
          </a:xfrm>
          <a:prstGeom prst="rect">
            <a:avLst/>
          </a:prstGeom>
        </p:spPr>
      </p:pic>
      <p:pic>
        <p:nvPicPr>
          <p:cNvPr id="17" name="Picture 16" descr="The Royal Marsden logo_RGB_300.jpg"/>
          <p:cNvPicPr>
            <a:picLocks noChangeAspect="1"/>
          </p:cNvPicPr>
          <p:nvPr userDrawn="1"/>
        </p:nvPicPr>
        <p:blipFill>
          <a:blip r:embed="rId4"/>
          <a:stretch>
            <a:fillRect/>
          </a:stretch>
        </p:blipFill>
        <p:spPr>
          <a:xfrm>
            <a:off x="7208482" y="386487"/>
            <a:ext cx="1683106" cy="28331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49949" y="297787"/>
            <a:ext cx="7455788" cy="1223789"/>
          </a:xfrm>
        </p:spPr>
        <p:txBody>
          <a:bodyPr>
            <a:noAutofit/>
          </a:bodyPr>
          <a:lstStyle>
            <a:lvl1pPr marL="0" indent="0">
              <a:lnSpc>
                <a:spcPct val="85000"/>
              </a:lnSpc>
              <a:buFontTx/>
              <a:buNone/>
              <a:defRPr sz="2600"/>
            </a:lvl1pPr>
            <a:lvl2pPr marL="0" indent="0">
              <a:lnSpc>
                <a:spcPct val="85000"/>
              </a:lnSpc>
              <a:spcBef>
                <a:spcPts val="0"/>
              </a:spcBef>
              <a:buFontTx/>
              <a:buNone/>
              <a:defRPr sz="2600">
                <a:solidFill>
                  <a:schemeClr val="tx2">
                    <a:lumMod val="60000"/>
                    <a:lumOff val="40000"/>
                  </a:schemeClr>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163269" y="1600677"/>
            <a:ext cx="7442468" cy="3549984"/>
          </a:xfrm>
        </p:spPr>
        <p:txBody>
          <a:bodyPr>
            <a:normAutofit/>
          </a:bodyPr>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7" name="Picture 6" descr="Mission statement.jpg"/>
          <p:cNvPicPr>
            <a:picLocks noChangeAspect="1"/>
          </p:cNvPicPr>
          <p:nvPr userDrawn="1"/>
        </p:nvPicPr>
        <p:blipFill>
          <a:blip r:embed="rId2"/>
          <a:stretch>
            <a:fillRect/>
          </a:stretch>
        </p:blipFill>
        <p:spPr>
          <a:xfrm>
            <a:off x="176354" y="1634458"/>
            <a:ext cx="5373624" cy="2852928"/>
          </a:xfrm>
          <a:prstGeom prst="rect">
            <a:avLst/>
          </a:prstGeom>
        </p:spPr>
      </p:pic>
      <p:sp>
        <p:nvSpPr>
          <p:cNvPr id="5" name="Rectangle 4"/>
          <p:cNvSpPr/>
          <p:nvPr userDrawn="1"/>
        </p:nvSpPr>
        <p:spPr>
          <a:xfrm>
            <a:off x="0" y="110420"/>
            <a:ext cx="7824076" cy="939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pic>
        <p:nvPicPr>
          <p:cNvPr id="10" name="Picture 9" descr="ICR logo_Title slide.jpg"/>
          <p:cNvPicPr>
            <a:picLocks noChangeAspect="1"/>
          </p:cNvPicPr>
          <p:nvPr userDrawn="1"/>
        </p:nvPicPr>
        <p:blipFill>
          <a:blip r:embed="rId3"/>
          <a:stretch>
            <a:fillRect/>
          </a:stretch>
        </p:blipFill>
        <p:spPr>
          <a:xfrm>
            <a:off x="222248" y="363738"/>
            <a:ext cx="3321558" cy="6858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sitioning statement">
    <p:spTree>
      <p:nvGrpSpPr>
        <p:cNvPr id="1" name=""/>
        <p:cNvGrpSpPr/>
        <p:nvPr/>
      </p:nvGrpSpPr>
      <p:grpSpPr>
        <a:xfrm>
          <a:off x="0" y="0"/>
          <a:ext cx="0" cy="0"/>
          <a:chOff x="0" y="0"/>
          <a:chExt cx="0" cy="0"/>
        </a:xfrm>
      </p:grpSpPr>
      <p:sp>
        <p:nvSpPr>
          <p:cNvPr id="12" name="Rectangle 11"/>
          <p:cNvSpPr/>
          <p:nvPr userDrawn="1"/>
        </p:nvSpPr>
        <p:spPr>
          <a:xfrm>
            <a:off x="0" y="0"/>
            <a:ext cx="7824076" cy="939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pic>
        <p:nvPicPr>
          <p:cNvPr id="15" name="Picture 14" descr="3 statement.jpg"/>
          <p:cNvPicPr>
            <a:picLocks noChangeAspect="1"/>
          </p:cNvPicPr>
          <p:nvPr userDrawn="1"/>
        </p:nvPicPr>
        <p:blipFill>
          <a:blip r:embed="rId2"/>
          <a:stretch>
            <a:fillRect/>
          </a:stretch>
        </p:blipFill>
        <p:spPr>
          <a:xfrm>
            <a:off x="0" y="0"/>
            <a:ext cx="7632978"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1 Image with caption">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2846389" y="1179130"/>
            <a:ext cx="6048000" cy="3753364"/>
          </a:xfrm>
        </p:spPr>
        <p:txBody>
          <a:bodyPr/>
          <a:lstStyle/>
          <a:p>
            <a:r>
              <a:rPr lang="en-GB"/>
              <a:t>Click icon to add picture</a:t>
            </a:r>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lvl1pPr>
            <a:lvl2pPr marL="0" indent="0">
              <a:lnSpc>
                <a:spcPct val="85000"/>
              </a:lnSpc>
              <a:spcBef>
                <a:spcPts val="0"/>
              </a:spcBef>
              <a:buFontTx/>
              <a:buNone/>
              <a:defRPr sz="2600">
                <a:solidFill>
                  <a:srgbClr val="A0A1A3"/>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sp>
        <p:nvSpPr>
          <p:cNvPr id="8" name="Rounded Rectangle 7"/>
          <p:cNvSpPr/>
          <p:nvPr userDrawn="1"/>
        </p:nvSpPr>
        <p:spPr>
          <a:xfrm>
            <a:off x="250826" y="1179131"/>
            <a:ext cx="2163763"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Content Placeholder 2"/>
          <p:cNvSpPr>
            <a:spLocks noGrp="1"/>
          </p:cNvSpPr>
          <p:nvPr userDrawn="1">
            <p:ph idx="1"/>
          </p:nvPr>
        </p:nvSpPr>
        <p:spPr>
          <a:xfrm>
            <a:off x="162001" y="1268061"/>
            <a:ext cx="2340729" cy="3882600"/>
          </a:xfrm>
        </p:spPr>
        <p:txBody>
          <a:bodyPr/>
          <a:lstStyle/>
          <a:p>
            <a:pPr lvl="0"/>
            <a:r>
              <a:rPr lang="en-GB"/>
              <a:t>Click to edit Master text styles</a:t>
            </a:r>
          </a:p>
          <a:p>
            <a:pPr lvl="1"/>
            <a:r>
              <a:rPr lang="en-GB"/>
              <a:t>Second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2 Image with caption">
    <p:spTree>
      <p:nvGrpSpPr>
        <p:cNvPr id="1" name=""/>
        <p:cNvGrpSpPr/>
        <p:nvPr/>
      </p:nvGrpSpPr>
      <p:grpSpPr>
        <a:xfrm>
          <a:off x="0" y="0"/>
          <a:ext cx="0" cy="0"/>
          <a:chOff x="0" y="0"/>
          <a:chExt cx="0" cy="0"/>
        </a:xfrm>
      </p:grpSpPr>
      <p:sp>
        <p:nvSpPr>
          <p:cNvPr id="30" name="Picture Placeholder 29"/>
          <p:cNvSpPr>
            <a:spLocks noGrp="1"/>
          </p:cNvSpPr>
          <p:nvPr>
            <p:ph type="pic" sz="quarter" idx="14"/>
          </p:nvPr>
        </p:nvSpPr>
        <p:spPr>
          <a:xfrm>
            <a:off x="4572000" y="1179130"/>
            <a:ext cx="4319588" cy="3753364"/>
          </a:xfrm>
        </p:spPr>
        <p:txBody>
          <a:bodyPr/>
          <a:lstStyle/>
          <a:p>
            <a:r>
              <a:rPr lang="en-GB"/>
              <a:t>Click icon to add picture</a:t>
            </a:r>
          </a:p>
        </p:txBody>
      </p:sp>
      <p:sp>
        <p:nvSpPr>
          <p:cNvPr id="10" name="Text Placeholder 9"/>
          <p:cNvSpPr>
            <a:spLocks noGrp="1"/>
          </p:cNvSpPr>
          <p:nvPr>
            <p:ph type="body" sz="quarter" idx="13"/>
          </p:nvPr>
        </p:nvSpPr>
        <p:spPr>
          <a:xfrm>
            <a:off x="151200" y="298761"/>
            <a:ext cx="7455788" cy="869898"/>
          </a:xfrm>
        </p:spPr>
        <p:txBody>
          <a:bodyPr>
            <a:noAutofit/>
          </a:bodyPr>
          <a:lstStyle>
            <a:lvl1pPr marL="0" indent="0">
              <a:lnSpc>
                <a:spcPct val="85000"/>
              </a:lnSpc>
              <a:buFontTx/>
              <a:buNone/>
              <a:defRPr sz="2600"/>
            </a:lvl1pPr>
            <a:lvl2pPr marL="0" indent="0">
              <a:lnSpc>
                <a:spcPct val="85000"/>
              </a:lnSpc>
              <a:spcBef>
                <a:spcPts val="0"/>
              </a:spcBef>
              <a:buFontTx/>
              <a:buNone/>
              <a:defRPr sz="2600">
                <a:solidFill>
                  <a:srgbClr val="A0A1A3"/>
                </a:solidFill>
              </a:defRPr>
            </a:lvl2pPr>
            <a:lvl3pPr marL="0" indent="0">
              <a:lnSpc>
                <a:spcPct val="85000"/>
              </a:lnSpc>
              <a:buFontTx/>
              <a:buNone/>
              <a:defRPr sz="3400"/>
            </a:lvl3pPr>
            <a:lvl4pPr marL="0" indent="0">
              <a:lnSpc>
                <a:spcPct val="85000"/>
              </a:lnSpc>
              <a:buFontTx/>
              <a:buNone/>
              <a:defRPr sz="3400"/>
            </a:lvl4pPr>
            <a:lvl5pPr marL="0" indent="0">
              <a:lnSpc>
                <a:spcPct val="85000"/>
              </a:lnSpc>
              <a:buFontTx/>
              <a:buNone/>
              <a:defRPr sz="3400"/>
            </a:lvl5pPr>
          </a:lstStyle>
          <a:p>
            <a:pPr lvl="0"/>
            <a:r>
              <a:rPr lang="en-GB"/>
              <a:t>Click to edit Master text styles</a:t>
            </a:r>
          </a:p>
          <a:p>
            <a:pPr lvl="1"/>
            <a:r>
              <a:rPr lang="en-GB"/>
              <a:t>Second level</a:t>
            </a:r>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a:p>
        </p:txBody>
      </p:sp>
      <p:sp>
        <p:nvSpPr>
          <p:cNvPr id="8" name="Rounded Rectangle 7"/>
          <p:cNvSpPr/>
          <p:nvPr userDrawn="1"/>
        </p:nvSpPr>
        <p:spPr>
          <a:xfrm>
            <a:off x="250826" y="1179131"/>
            <a:ext cx="3889375"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Content Placeholder 2"/>
          <p:cNvSpPr>
            <a:spLocks noGrp="1"/>
          </p:cNvSpPr>
          <p:nvPr userDrawn="1">
            <p:ph idx="1"/>
          </p:nvPr>
        </p:nvSpPr>
        <p:spPr>
          <a:xfrm>
            <a:off x="159041" y="1268061"/>
            <a:ext cx="4077141" cy="3882600"/>
          </a:xfrm>
        </p:spPr>
        <p:txBody>
          <a:bodyPr/>
          <a:lstStyle/>
          <a:p>
            <a:pPr lvl="0"/>
            <a:r>
              <a:rPr lang="en-GB"/>
              <a:t>Click to edit Master text styles</a:t>
            </a:r>
          </a:p>
          <a:p>
            <a:pPr lvl="1"/>
            <a:r>
              <a:rPr lang="en-GB"/>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3269" y="1600677"/>
            <a:ext cx="7442468" cy="172204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4"/>
          </p:nvPr>
        </p:nvSpPr>
        <p:spPr>
          <a:xfrm>
            <a:off x="8024814" y="282967"/>
            <a:ext cx="968375" cy="243289"/>
          </a:xfrm>
          <a:prstGeom prst="rect">
            <a:avLst/>
          </a:prstGeom>
        </p:spPr>
        <p:txBody>
          <a:bodyPr vert="horz" lIns="91440" tIns="45720" rIns="91440" bIns="45720" rtlCol="0" anchor="t" anchorCtr="0"/>
          <a:lstStyle>
            <a:lvl1pPr algn="r">
              <a:defRPr sz="900">
                <a:solidFill>
                  <a:schemeClr val="tx2"/>
                </a:solidFill>
              </a:defRPr>
            </a:lvl1pPr>
          </a:lstStyle>
          <a:p>
            <a:fld id="{B9B2A88A-9ECB-DF45-A377-2575079D0564}" type="slidenum">
              <a:rPr lang="en-GB" smtClean="0"/>
              <a:pPr/>
              <a:t>‹#›</a:t>
            </a:fld>
            <a:endParaRPr lang="en-GB" dirty="0"/>
          </a:p>
        </p:txBody>
      </p:sp>
      <p:sp>
        <p:nvSpPr>
          <p:cNvPr id="8" name="Rounded Rectangle 7"/>
          <p:cNvSpPr/>
          <p:nvPr/>
        </p:nvSpPr>
        <p:spPr>
          <a:xfrm>
            <a:off x="250824" y="189000"/>
            <a:ext cx="7345364" cy="9450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ounded Rectangle 9"/>
          <p:cNvSpPr/>
          <p:nvPr/>
        </p:nvSpPr>
        <p:spPr>
          <a:xfrm>
            <a:off x="8024813" y="189000"/>
            <a:ext cx="866775" cy="945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itle Placeholder 10"/>
          <p:cNvSpPr>
            <a:spLocks noGrp="1"/>
          </p:cNvSpPr>
          <p:nvPr>
            <p:ph type="title"/>
          </p:nvPr>
        </p:nvSpPr>
        <p:spPr>
          <a:xfrm>
            <a:off x="151045" y="298761"/>
            <a:ext cx="7454693" cy="834864"/>
          </a:xfrm>
          <a:prstGeom prst="rect">
            <a:avLst/>
          </a:prstGeom>
        </p:spPr>
        <p:txBody>
          <a:bodyPr vert="horz" lIns="91440" tIns="45720" rIns="91440" bIns="45720" rtlCol="0" anchor="t" anchorCtr="0">
            <a:normAutofit/>
          </a:bodyPr>
          <a:lstStyle/>
          <a:p>
            <a:r>
              <a:rPr lang="en-GB"/>
              <a:t>Click to edit Master title style</a:t>
            </a:r>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7" r:id="rId2"/>
    <p:sldLayoutId id="2147483668" r:id="rId3"/>
    <p:sldLayoutId id="2147483660" r:id="rId4"/>
    <p:sldLayoutId id="2147483650" r:id="rId5"/>
    <p:sldLayoutId id="2147483661" r:id="rId6"/>
    <p:sldLayoutId id="2147483671" r:id="rId7"/>
    <p:sldLayoutId id="2147483662" r:id="rId8"/>
    <p:sldLayoutId id="2147483673" r:id="rId9"/>
    <p:sldLayoutId id="2147483653" r:id="rId10"/>
    <p:sldLayoutId id="2147483663" r:id="rId11"/>
    <p:sldLayoutId id="2147483674" r:id="rId12"/>
    <p:sldLayoutId id="2147483664" r:id="rId13"/>
    <p:sldLayoutId id="2147483654" r:id="rId14"/>
    <p:sldLayoutId id="2147483669" r:id="rId15"/>
    <p:sldLayoutId id="2147483670" r:id="rId16"/>
    <p:sldLayoutId id="2147483672" r:id="rId17"/>
    <p:sldLayoutId id="2147483675" r:id="rId18"/>
  </p:sldLayoutIdLst>
  <p:hf hdr="0" ftr="0" dt="0"/>
  <p:txStyles>
    <p:titleStyle>
      <a:lvl1pPr algn="l" defTabSz="457200" rtl="0" eaLnBrk="1" latinLnBrk="0" hangingPunct="1">
        <a:lnSpc>
          <a:spcPct val="85000"/>
        </a:lnSpc>
        <a:spcBef>
          <a:spcPct val="0"/>
        </a:spcBef>
        <a:buNone/>
        <a:defRPr sz="2600" kern="1200">
          <a:solidFill>
            <a:schemeClr val="tx2"/>
          </a:solidFill>
          <a:latin typeface="+mj-lt"/>
          <a:ea typeface="+mj-ea"/>
          <a:cs typeface="+mj-cs"/>
        </a:defRPr>
      </a:lvl1pPr>
    </p:titleStyle>
    <p:bodyStyle>
      <a:lvl1pPr marL="0" indent="0" algn="l" defTabSz="457200" rtl="0" eaLnBrk="1" latinLnBrk="0" hangingPunct="1">
        <a:spcBef>
          <a:spcPts val="500"/>
        </a:spcBef>
        <a:buFontTx/>
        <a:buNone/>
        <a:defRPr sz="1500" kern="1200">
          <a:solidFill>
            <a:schemeClr val="tx2"/>
          </a:solidFill>
          <a:latin typeface="+mn-lt"/>
          <a:ea typeface="+mn-ea"/>
          <a:cs typeface="+mn-cs"/>
        </a:defRPr>
      </a:lvl1pPr>
      <a:lvl2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2pPr>
      <a:lvl3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3pPr>
      <a:lvl4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4pPr>
      <a:lvl5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14 June 2022</a:t>
            </a:r>
            <a:endParaRPr lang="en-GB" dirty="0"/>
          </a:p>
        </p:txBody>
      </p:sp>
      <p:sp>
        <p:nvSpPr>
          <p:cNvPr id="2" name="Title 1"/>
          <p:cNvSpPr>
            <a:spLocks noGrp="1"/>
          </p:cNvSpPr>
          <p:nvPr>
            <p:ph type="ctrTitle"/>
          </p:nvPr>
        </p:nvSpPr>
        <p:spPr/>
        <p:txBody>
          <a:bodyPr>
            <a:normAutofit/>
          </a:bodyPr>
          <a:lstStyle/>
          <a:p>
            <a:r>
              <a:rPr lang="en-US" dirty="0"/>
              <a:t>Fitting Models to Data</a:t>
            </a:r>
          </a:p>
        </p:txBody>
      </p:sp>
      <p:sp>
        <p:nvSpPr>
          <p:cNvPr id="5" name="Subtitle 4"/>
          <p:cNvSpPr>
            <a:spLocks noGrp="1"/>
          </p:cNvSpPr>
          <p:nvPr>
            <p:ph type="subTitle" idx="1"/>
          </p:nvPr>
        </p:nvSpPr>
        <p:spPr/>
        <p:txBody>
          <a:bodyPr>
            <a:normAutofit/>
          </a:bodyPr>
          <a:lstStyle/>
          <a:p>
            <a:r>
              <a:rPr lang="en-US" dirty="0"/>
              <a:t>Calum </a:t>
            </a:r>
            <a:r>
              <a:rPr lang="en-US" dirty="0" err="1"/>
              <a:t>Gabbutt</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7B5A1-9AD8-213E-9B41-F25D125B4595}"/>
              </a:ext>
            </a:extLst>
          </p:cNvPr>
          <p:cNvSpPr>
            <a:spLocks noGrp="1"/>
          </p:cNvSpPr>
          <p:nvPr>
            <p:ph type="body" sz="quarter" idx="13"/>
          </p:nvPr>
        </p:nvSpPr>
        <p:spPr/>
        <p:txBody>
          <a:bodyPr/>
          <a:lstStyle/>
          <a:p>
            <a:r>
              <a:rPr lang="en-GB" dirty="0"/>
              <a:t>Traditional </a:t>
            </a:r>
            <a:r>
              <a:rPr lang="en-GB" dirty="0" err="1"/>
              <a:t>Lotka</a:t>
            </a:r>
            <a:r>
              <a:rPr lang="en-GB" dirty="0"/>
              <a:t>-Volterra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3F3CE0-916B-7B34-F550-467A266F160C}"/>
                  </a:ext>
                </a:extLst>
              </p:cNvPr>
              <p:cNvSpPr>
                <a:spLocks noGrp="1"/>
              </p:cNvSpPr>
              <p:nvPr>
                <p:ph idx="1"/>
              </p:nvPr>
            </p:nvSpPr>
            <p:spPr>
              <a:xfrm>
                <a:off x="234831" y="1052037"/>
                <a:ext cx="4774491" cy="3793676"/>
              </a:xfrm>
            </p:spPr>
            <p:txBody>
              <a:bodyPr>
                <a:normAutofit/>
              </a:bodyPr>
              <a:lstStyle/>
              <a:p>
                <a:pPr marL="285750" indent="-285750">
                  <a:buFont typeface="Arial" panose="020B0604020202020204" pitchFamily="34" charset="0"/>
                  <a:buChar char="•"/>
                </a:pPr>
                <a:r>
                  <a:rPr lang="en-GB" dirty="0"/>
                  <a:t>Continuous non-linear model of inter-species competition (e.g. predator-prey)</a:t>
                </a:r>
              </a:p>
              <a:p>
                <a:pPr marL="285750" indent="-285750">
                  <a:buFont typeface="Arial" panose="020B0604020202020204" pitchFamily="34" charset="0"/>
                  <a:buChar char="•"/>
                </a:pPr>
                <a:r>
                  <a:rPr lang="en-GB" dirty="0"/>
                  <a:t>Let </a:t>
                </a:r>
                <a14:m>
                  <m:oMath xmlns:m="http://schemas.openxmlformats.org/officeDocument/2006/math">
                    <m:r>
                      <a:rPr lang="en-GB" b="0" i="1" smtClean="0">
                        <a:latin typeface="Cambria Math" panose="02040503050406030204" pitchFamily="18" charset="0"/>
                      </a:rPr>
                      <m:t>𝑥</m:t>
                    </m:r>
                  </m:oMath>
                </a14:m>
                <a:r>
                  <a:rPr lang="en-GB" dirty="0"/>
                  <a:t> be the number of prey and </a:t>
                </a:r>
                <a14:m>
                  <m:oMath xmlns:m="http://schemas.openxmlformats.org/officeDocument/2006/math">
                    <m:r>
                      <a:rPr lang="en-GB" b="0" i="1" smtClean="0">
                        <a:latin typeface="Cambria Math" panose="02040503050406030204" pitchFamily="18" charset="0"/>
                      </a:rPr>
                      <m:t>𝑦</m:t>
                    </m:r>
                  </m:oMath>
                </a14:m>
                <a:r>
                  <a:rPr lang="en-GB" dirty="0"/>
                  <a:t> be the number of predators in a system</a:t>
                </a:r>
              </a:p>
              <a:p>
                <a:pPr marL="285750" indent="-285750">
                  <a:buFont typeface="Arial" panose="020B0604020202020204" pitchFamily="34" charset="0"/>
                  <a:buChar char="•"/>
                </a:pPr>
                <a:r>
                  <a:rPr lang="en-GB" dirty="0"/>
                  <a:t>Prey can grow at a rate </a:t>
                </a:r>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𝑥</m:t>
                    </m:r>
                  </m:oMath>
                </a14:m>
                <a:endParaRPr lang="en-GB" dirty="0"/>
              </a:p>
              <a:p>
                <a:pPr marL="285750" indent="-285750">
                  <a:buFont typeface="Arial" panose="020B0604020202020204" pitchFamily="34" charset="0"/>
                  <a:buChar char="•"/>
                </a:pPr>
                <a:r>
                  <a:rPr lang="en-GB" dirty="0"/>
                  <a:t>Prey are consumed at rate </a:t>
                </a:r>
                <a14:m>
                  <m:oMath xmlns:m="http://schemas.openxmlformats.org/officeDocument/2006/math">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𝑥𝑦</m:t>
                    </m:r>
                  </m:oMath>
                </a14:m>
                <a:r>
                  <a:rPr lang="en-GB" dirty="0"/>
                  <a:t> leading to predators growing at rate </a:t>
                </a:r>
                <a14:m>
                  <m:oMath xmlns:m="http://schemas.openxmlformats.org/officeDocument/2006/math">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𝑥𝑦</m:t>
                    </m:r>
                  </m:oMath>
                </a14:m>
                <a:endParaRPr lang="en-GB" dirty="0"/>
              </a:p>
              <a:p>
                <a:pPr marL="285750" indent="-285750">
                  <a:buFont typeface="Arial" panose="020B0604020202020204" pitchFamily="34" charset="0"/>
                  <a:buChar char="•"/>
                </a:pPr>
                <a:r>
                  <a:rPr lang="en-GB" dirty="0"/>
                  <a:t>Predators die at a rate </a:t>
                </a:r>
                <a14:m>
                  <m:oMath xmlns:m="http://schemas.openxmlformats.org/officeDocument/2006/math">
                    <m:r>
                      <a:rPr lang="en-GB"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𝑦</m:t>
                    </m:r>
                  </m:oMath>
                </a14:m>
                <a:endParaRPr lang="en-GB" dirty="0"/>
              </a:p>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𝑑</m:t>
                          </m:r>
                          <m:r>
                            <a:rPr lang="en-GB" b="0" i="1" smtClean="0">
                              <a:latin typeface="Cambria Math" panose="02040503050406030204" pitchFamily="18" charset="0"/>
                            </a:rPr>
                            <m:t>𝑥</m:t>
                          </m:r>
                        </m:num>
                        <m:den>
                          <m:r>
                            <a:rPr lang="en-GB" i="1" smtClean="0">
                              <a:latin typeface="Cambria Math" panose="02040503050406030204" pitchFamily="18" charset="0"/>
                            </a:rPr>
                            <m:t>𝑑</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𝑥𝑦</m:t>
                      </m:r>
                    </m:oMath>
                  </m:oMathPara>
                </a14:m>
                <a:endParaRPr lang="en-GB" dirty="0"/>
              </a:p>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𝑑𝑦</m:t>
                          </m:r>
                        </m:num>
                        <m:den>
                          <m:r>
                            <a:rPr lang="en-GB" i="1" smtClean="0">
                              <a:latin typeface="Cambria Math" panose="02040503050406030204" pitchFamily="18" charset="0"/>
                            </a:rPr>
                            <m:t>𝑑</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𝑥𝑦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𝑦</m:t>
                      </m:r>
                    </m:oMath>
                  </m:oMathPara>
                </a14:m>
                <a:endParaRPr lang="en-GB" dirty="0"/>
              </a:p>
              <a:p>
                <a:pPr marL="285750" indent="-285750">
                  <a:buFont typeface="Arial" panose="020B0604020202020204" pitchFamily="34" charset="0"/>
                  <a:buChar char="•"/>
                </a:pPr>
                <a:r>
                  <a:rPr lang="en-GB" dirty="0"/>
                  <a:t>No closed form solution, but ODEs can be solved numerically – oscillations!</a:t>
                </a:r>
              </a:p>
            </p:txBody>
          </p:sp>
        </mc:Choice>
        <mc:Fallback xmlns="">
          <p:sp>
            <p:nvSpPr>
              <p:cNvPr id="3" name="Content Placeholder 2">
                <a:extLst>
                  <a:ext uri="{FF2B5EF4-FFF2-40B4-BE49-F238E27FC236}">
                    <a16:creationId xmlns:a16="http://schemas.microsoft.com/office/drawing/2014/main" id="{4B3F3CE0-916B-7B34-F550-467A266F160C}"/>
                  </a:ext>
                </a:extLst>
              </p:cNvPr>
              <p:cNvSpPr>
                <a:spLocks noGrp="1" noRot="1" noChangeAspect="1" noMove="1" noResize="1" noEditPoints="1" noAdjustHandles="1" noChangeArrowheads="1" noChangeShapeType="1" noTextEdit="1"/>
              </p:cNvSpPr>
              <p:nvPr>
                <p:ph idx="1"/>
              </p:nvPr>
            </p:nvSpPr>
            <p:spPr>
              <a:xfrm>
                <a:off x="234831" y="1052037"/>
                <a:ext cx="4774491" cy="3793676"/>
              </a:xfrm>
              <a:blipFill>
                <a:blip r:embed="rId2"/>
                <a:stretch>
                  <a:fillRect l="-531" t="-66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ED2EBFC-2AF4-81AA-8BDA-49B043498813}"/>
              </a:ext>
            </a:extLst>
          </p:cNvPr>
          <p:cNvSpPr>
            <a:spLocks noGrp="1"/>
          </p:cNvSpPr>
          <p:nvPr>
            <p:ph type="sldNum" sz="quarter" idx="12"/>
          </p:nvPr>
        </p:nvSpPr>
        <p:spPr/>
        <p:txBody>
          <a:bodyPr/>
          <a:lstStyle/>
          <a:p>
            <a:fld id="{B9B2A88A-9ECB-DF45-A377-2575079D0564}" type="slidenum">
              <a:rPr lang="en-GB" smtClean="0"/>
              <a:pPr/>
              <a:t>10</a:t>
            </a:fld>
            <a:endParaRPr lang="en-GB" dirty="0"/>
          </a:p>
        </p:txBody>
      </p:sp>
      <p:pic>
        <p:nvPicPr>
          <p:cNvPr id="6" name="Picture 5" descr="A picture containing diagram&#10;&#10;Description automatically generated">
            <a:extLst>
              <a:ext uri="{FF2B5EF4-FFF2-40B4-BE49-F238E27FC236}">
                <a16:creationId xmlns:a16="http://schemas.microsoft.com/office/drawing/2014/main" id="{5C29352F-9BD0-7F0E-0736-1498829B230C}"/>
              </a:ext>
            </a:extLst>
          </p:cNvPr>
          <p:cNvPicPr>
            <a:picLocks noChangeAspect="1"/>
          </p:cNvPicPr>
          <p:nvPr/>
        </p:nvPicPr>
        <p:blipFill>
          <a:blip r:embed="rId3"/>
          <a:stretch>
            <a:fillRect/>
          </a:stretch>
        </p:blipFill>
        <p:spPr>
          <a:xfrm>
            <a:off x="4863158" y="1214518"/>
            <a:ext cx="4130031" cy="3193720"/>
          </a:xfrm>
          <a:prstGeom prst="rect">
            <a:avLst/>
          </a:prstGeom>
        </p:spPr>
      </p:pic>
      <p:pic>
        <p:nvPicPr>
          <p:cNvPr id="10" name="Picture 9" descr="Chart, histogram&#10;&#10;Description automatically generated">
            <a:extLst>
              <a:ext uri="{FF2B5EF4-FFF2-40B4-BE49-F238E27FC236}">
                <a16:creationId xmlns:a16="http://schemas.microsoft.com/office/drawing/2014/main" id="{AC1BE529-2EF4-48B6-FDD8-263828D1F494}"/>
              </a:ext>
            </a:extLst>
          </p:cNvPr>
          <p:cNvPicPr>
            <a:picLocks noChangeAspect="1"/>
          </p:cNvPicPr>
          <p:nvPr/>
        </p:nvPicPr>
        <p:blipFill rotWithShape="1">
          <a:blip r:embed="rId4"/>
          <a:srcRect l="1985" t="10444" r="9120" b="2195"/>
          <a:stretch/>
        </p:blipFill>
        <p:spPr>
          <a:xfrm>
            <a:off x="4863157" y="1214518"/>
            <a:ext cx="4228101" cy="3116413"/>
          </a:xfrm>
          <a:prstGeom prst="rect">
            <a:avLst/>
          </a:prstGeom>
        </p:spPr>
      </p:pic>
    </p:spTree>
    <p:extLst>
      <p:ext uri="{BB962C8B-B14F-4D97-AF65-F5344CB8AC3E}">
        <p14:creationId xmlns:p14="http://schemas.microsoft.com/office/powerpoint/2010/main" val="28590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FCE7D-7EC1-C829-2694-58B791525AC6}"/>
              </a:ext>
            </a:extLst>
          </p:cNvPr>
          <p:cNvSpPr>
            <a:spLocks noGrp="1"/>
          </p:cNvSpPr>
          <p:nvPr>
            <p:ph type="body" sz="quarter" idx="13"/>
          </p:nvPr>
        </p:nvSpPr>
        <p:spPr/>
        <p:txBody>
          <a:bodyPr/>
          <a:lstStyle/>
          <a:p>
            <a:r>
              <a:rPr lang="en-GB" dirty="0"/>
              <a:t>How to write a likelihood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3591F-A34B-41AA-C51C-667AF8357762}"/>
                  </a:ext>
                </a:extLst>
              </p:cNvPr>
              <p:cNvSpPr>
                <a:spLocks noGrp="1"/>
              </p:cNvSpPr>
              <p:nvPr>
                <p:ph idx="1"/>
              </p:nvPr>
            </p:nvSpPr>
            <p:spPr>
              <a:xfrm>
                <a:off x="156608" y="1038701"/>
                <a:ext cx="8663541" cy="3807011"/>
              </a:xfrm>
            </p:spPr>
            <p:txBody>
              <a:bodyPr>
                <a:normAutofit/>
              </a:bodyPr>
              <a:lstStyle/>
              <a:p>
                <a:pPr marL="285750" indent="-285750">
                  <a:buFont typeface="Arial" panose="020B0604020202020204" pitchFamily="34" charset="0"/>
                  <a:buChar char="•"/>
                </a:pPr>
                <a:r>
                  <a:rPr lang="en-GB" dirty="0"/>
                  <a:t>Generally work with log-likelihood</a:t>
                </a:r>
              </a:p>
              <a:p>
                <a:pPr marL="285750" indent="-285750">
                  <a:buFont typeface="Arial" panose="020B0604020202020204" pitchFamily="34" charset="0"/>
                  <a:buChar char="•"/>
                </a:pPr>
                <a:r>
                  <a:rPr lang="en-GB" dirty="0" err="1"/>
                  <a:t>Lotka</a:t>
                </a:r>
                <a:r>
                  <a:rPr lang="en-GB" dirty="0"/>
                  <a:t>-Volterra model is deterministic – for some parameters combination of rate parameters and initial conditions we can calculate the predicted populations at some later time perfectly</a:t>
                </a:r>
              </a:p>
              <a:p>
                <a:pPr marL="285750" indent="-285750">
                  <a:buFont typeface="Arial" panose="020B0604020202020204" pitchFamily="34" charset="0"/>
                  <a:buChar char="•"/>
                </a:pPr>
                <a:r>
                  <a:rPr lang="en-GB" dirty="0"/>
                  <a:t>We need an error model, to link the model predictions to the measured data (with some measurement noise)</a:t>
                </a:r>
              </a:p>
              <a:p>
                <a:pPr marL="285750" indent="-285750">
                  <a:buFont typeface="Arial" panose="020B0604020202020204" pitchFamily="34" charset="0"/>
                  <a:buChar char="•"/>
                </a:pPr>
                <a:r>
                  <a:rPr lang="en-GB" dirty="0"/>
                  <a:t>Let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𝑢</m:t>
                        </m:r>
                      </m:e>
                      <m:sub>
                        <m:r>
                          <a:rPr lang="en-GB" b="0" i="1" smtClean="0">
                            <a:latin typeface="Cambria Math" panose="02040503050406030204" pitchFamily="18" charset="0"/>
                          </a:rPr>
                          <m:t>𝑛</m:t>
                        </m:r>
                      </m:sub>
                    </m:sSub>
                    <m:r>
                      <a:rPr lang="en-GB" b="0" i="1" smtClean="0">
                        <a:latin typeface="Cambria Math" panose="02040503050406030204" pitchFamily="18" charset="0"/>
                      </a:rPr>
                      <m:t>=</m:t>
                    </m:r>
                    <m:r>
                      <a:rPr lang="en-GB" b="0" i="1" smtClean="0">
                        <a:latin typeface="Cambria Math" panose="02040503050406030204" pitchFamily="18" charset="0"/>
                      </a:rPr>
                      <m:t>𝑢</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𝑛</m:t>
                            </m:r>
                          </m:sub>
                        </m:sSub>
                      </m:e>
                    </m:d>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𝑛</m:t>
                        </m:r>
                      </m:sub>
                    </m:sSub>
                    <m:r>
                      <a:rPr lang="en-GB" b="0" i="1" smtClean="0">
                        <a:latin typeface="Cambria Math" panose="02040503050406030204" pitchFamily="18" charset="0"/>
                      </a:rPr>
                      <m:t>=</m:t>
                    </m:r>
                    <m:r>
                      <a:rPr lang="en-GB" b="0" i="1" smtClean="0">
                        <a:latin typeface="Cambria Math" panose="02040503050406030204" pitchFamily="18" charset="0"/>
                      </a:rPr>
                      <m:t>𝑣</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𝑛</m:t>
                            </m:r>
                          </m:sub>
                        </m:sSub>
                      </m:e>
                    </m:d>
                  </m:oMath>
                </a14:m>
                <a:r>
                  <a:rPr lang="en-GB" dirty="0"/>
                  <a:t> be the solutions to the </a:t>
                </a:r>
                <a:r>
                  <a:rPr lang="en-GB" dirty="0" err="1"/>
                  <a:t>Lotka</a:t>
                </a:r>
                <a:r>
                  <a:rPr lang="en-GB" dirty="0"/>
                  <a:t> Volterra equations at the n</a:t>
                </a:r>
                <a:r>
                  <a:rPr lang="en-GB" baseline="30000" dirty="0"/>
                  <a:t>th</a:t>
                </a:r>
                <a:r>
                  <a:rPr lang="en-GB" dirty="0"/>
                  <a:t> time point</a:t>
                </a:r>
              </a:p>
              <a:p>
                <a:pPr marL="285750" indent="-285750">
                  <a:buFont typeface="Arial" panose="020B0604020202020204" pitchFamily="34" charset="0"/>
                  <a:buChar char="•"/>
                </a:pPr>
                <a:r>
                  <a:rPr lang="en-GB" dirty="0"/>
                  <a:t>For standard linear regression, we assume noise is additive and normally distributed – does that make sense in this case?</a:t>
                </a:r>
              </a:p>
              <a:p>
                <a:pPr marL="285750" indent="-285750">
                  <a:buFont typeface="Arial" panose="020B0604020202020204" pitchFamily="34" charset="0"/>
                  <a:buChar char="•"/>
                </a:pPr>
                <a:r>
                  <a:rPr lang="en-GB" dirty="0"/>
                  <a:t>A lognormal distribution has multiplicative errors and is necessarily positive!</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rPr>
                            <m:t>𝑥</m:t>
                          </m:r>
                        </m:e>
                        <m:sub>
                          <m:r>
                            <a:rPr lang="en-GB" b="0" i="1" smtClean="0">
                              <a:latin typeface="Cambria Math" panose="02040503050406030204" pitchFamily="18" charset="0"/>
                            </a:rPr>
                            <m:t>𝑛</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normal</m:t>
                      </m:r>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𝑛</m:t>
                                      </m:r>
                                    </m:sub>
                                  </m:sSub>
                                </m:e>
                              </m:d>
                              <m:r>
                                <a:rPr lang="en-GB" b="0" i="1" smtClean="0">
                                  <a:latin typeface="Cambria Math" panose="02040503050406030204" pitchFamily="18" charset="0"/>
                                </a:rPr>
                                <m:t>,</m:t>
                              </m:r>
                            </m:e>
                          </m:func>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𝑥</m:t>
                              </m:r>
                            </m:sub>
                          </m:sSub>
                        </m:e>
                      </m:d>
                    </m:oMath>
                  </m:oMathPara>
                </a14:m>
                <a:endParaRPr lang="en-GB" b="0"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n-GB">
                              <a:latin typeface="Cambria Math" panose="02040503050406030204" pitchFamily="18" charset="0"/>
                            </a:rPr>
                            <m:t>log</m:t>
                          </m:r>
                          <m:r>
                            <a:rPr lang="en-GB" i="1">
                              <a:latin typeface="Cambria Math" panose="02040503050406030204" pitchFamily="18" charset="0"/>
                            </a:rPr>
                            <m:t>⁡(</m:t>
                          </m:r>
                          <m:r>
                            <a:rPr lang="en-GB" b="0" i="1" smtClean="0">
                              <a:latin typeface="Cambria Math" panose="02040503050406030204" pitchFamily="18" charset="0"/>
                            </a:rPr>
                            <m:t>𝑦</m:t>
                          </m:r>
                        </m:e>
                        <m:sub>
                          <m:r>
                            <a:rPr lang="en-GB" i="1">
                              <a:latin typeface="Cambria Math" panose="02040503050406030204" pitchFamily="18" charset="0"/>
                            </a:rPr>
                            <m:t>𝑛</m:t>
                          </m:r>
                        </m:sub>
                      </m:sSub>
                      <m:r>
                        <a:rPr lang="en-GB" i="1">
                          <a:latin typeface="Cambria Math" panose="02040503050406030204" pitchFamily="18" charset="0"/>
                        </a:rPr>
                        <m:t>)~</m:t>
                      </m:r>
                      <m:r>
                        <m:rPr>
                          <m:sty m:val="p"/>
                        </m:rPr>
                        <a:rPr lang="en-GB">
                          <a:latin typeface="Cambria Math" panose="02040503050406030204" pitchFamily="18" charset="0"/>
                        </a:rPr>
                        <m:t>normal</m:t>
                      </m:r>
                      <m:d>
                        <m:dPr>
                          <m:ctrlPr>
                            <a:rPr lang="en-GB" i="1">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𝑛</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𝑦</m:t>
                                  </m:r>
                                </m:sub>
                              </m:sSub>
                            </m:e>
                          </m:func>
                        </m:e>
                      </m:d>
                    </m:oMath>
                  </m:oMathPara>
                </a14:m>
                <a:endParaRPr lang="en-GB" dirty="0"/>
              </a:p>
              <a:p>
                <a:endParaRPr lang="en-GB" dirty="0"/>
              </a:p>
              <a:p>
                <a:pPr marL="285750" indent="-285750">
                  <a:buFont typeface="Arial" panose="020B0604020202020204" pitchFamily="34" charset="0"/>
                  <a:buChar char="•"/>
                </a:pPr>
                <a:endParaRPr lang="en-GB" dirty="0"/>
              </a:p>
            </p:txBody>
          </p:sp>
        </mc:Choice>
        <mc:Fallback xmlns="">
          <p:sp>
            <p:nvSpPr>
              <p:cNvPr id="3" name="Content Placeholder 2">
                <a:extLst>
                  <a:ext uri="{FF2B5EF4-FFF2-40B4-BE49-F238E27FC236}">
                    <a16:creationId xmlns:a16="http://schemas.microsoft.com/office/drawing/2014/main" id="{79F3591F-A34B-41AA-C51C-667AF8357762}"/>
                  </a:ext>
                </a:extLst>
              </p:cNvPr>
              <p:cNvSpPr>
                <a:spLocks noGrp="1" noRot="1" noChangeAspect="1" noMove="1" noResize="1" noEditPoints="1" noAdjustHandles="1" noChangeArrowheads="1" noChangeShapeType="1" noTextEdit="1"/>
              </p:cNvSpPr>
              <p:nvPr>
                <p:ph idx="1"/>
              </p:nvPr>
            </p:nvSpPr>
            <p:spPr>
              <a:xfrm>
                <a:off x="156608" y="1038701"/>
                <a:ext cx="8663541" cy="3807011"/>
              </a:xfrm>
              <a:blipFill>
                <a:blip r:embed="rId2"/>
                <a:stretch>
                  <a:fillRect l="-293" t="-33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6AC82C0-924C-BFB9-0605-1F024A10B6E5}"/>
              </a:ext>
            </a:extLst>
          </p:cNvPr>
          <p:cNvSpPr>
            <a:spLocks noGrp="1"/>
          </p:cNvSpPr>
          <p:nvPr>
            <p:ph type="sldNum" sz="quarter" idx="12"/>
          </p:nvPr>
        </p:nvSpPr>
        <p:spPr/>
        <p:txBody>
          <a:bodyPr/>
          <a:lstStyle/>
          <a:p>
            <a:fld id="{B9B2A88A-9ECB-DF45-A377-2575079D0564}" type="slidenum">
              <a:rPr lang="en-GB" smtClean="0"/>
              <a:pPr/>
              <a:t>11</a:t>
            </a:fld>
            <a:endParaRPr lang="en-GB" dirty="0"/>
          </a:p>
        </p:txBody>
      </p:sp>
    </p:spTree>
    <p:extLst>
      <p:ext uri="{BB962C8B-B14F-4D97-AF65-F5344CB8AC3E}">
        <p14:creationId xmlns:p14="http://schemas.microsoft.com/office/powerpoint/2010/main" val="33044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7DF10-6833-C463-BFA5-36638E6D163F}"/>
              </a:ext>
            </a:extLst>
          </p:cNvPr>
          <p:cNvSpPr>
            <a:spLocks noGrp="1"/>
          </p:cNvSpPr>
          <p:nvPr>
            <p:ph type="body" sz="quarter" idx="13"/>
          </p:nvPr>
        </p:nvSpPr>
        <p:spPr/>
        <p:txBody>
          <a:bodyPr/>
          <a:lstStyle/>
          <a:p>
            <a:r>
              <a:rPr lang="en-GB" dirty="0"/>
              <a:t>How to formulate priors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38039-B9A8-CE6B-30AE-C1FD14AF3C01}"/>
                  </a:ext>
                </a:extLst>
              </p:cNvPr>
              <p:cNvSpPr>
                <a:spLocks noGrp="1"/>
              </p:cNvSpPr>
              <p:nvPr>
                <p:ph idx="1"/>
              </p:nvPr>
            </p:nvSpPr>
            <p:spPr>
              <a:xfrm>
                <a:off x="149949" y="993848"/>
                <a:ext cx="6395473" cy="3993788"/>
              </a:xfrm>
            </p:spPr>
            <p:txBody>
              <a:bodyPr>
                <a:normAutofit/>
              </a:bodyPr>
              <a:lstStyle/>
              <a:p>
                <a:pPr marL="285750" indent="-285750">
                  <a:buFont typeface="Arial" panose="020B0604020202020204" pitchFamily="34" charset="0"/>
                  <a:buChar char="•"/>
                </a:pPr>
                <a:r>
                  <a:rPr lang="en-GB" dirty="0"/>
                  <a:t>Some people suggest putting exceptionally broad, flat priors on parameters (e.g. </a:t>
                </a:r>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uniform</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0, 100000</m:t>
                        </m:r>
                      </m:e>
                    </m:d>
                  </m:oMath>
                </a14:m>
                <a:r>
                  <a:rPr lang="en-GB" dirty="0"/>
                  <a:t>) – generally this is a bad idea…</a:t>
                </a:r>
              </a:p>
              <a:p>
                <a:pPr marL="285750" indent="-285750">
                  <a:buFont typeface="Arial" panose="020B0604020202020204" pitchFamily="34" charset="0"/>
                  <a:buChar char="•"/>
                </a:pPr>
                <a:r>
                  <a:rPr lang="en-GB" dirty="0"/>
                  <a:t>Whilst broad flat priors have equal density across the range, what matters is </a:t>
                </a:r>
                <a:r>
                  <a:rPr lang="en-GB" i="1" dirty="0"/>
                  <a:t>probability mass</a:t>
                </a:r>
                <a:r>
                  <a:rPr lang="en-GB" dirty="0"/>
                  <a:t> – the vast majority of probability mass is for unphysical values (introducing sampling issues)</a:t>
                </a:r>
              </a:p>
              <a:p>
                <a:pPr marL="285750" indent="-285750">
                  <a:buFont typeface="Arial" panose="020B0604020202020204" pitchFamily="34" charset="0"/>
                  <a:buChar char="•"/>
                </a:pPr>
                <a:r>
                  <a:rPr lang="en-GB" dirty="0"/>
                  <a:t>Instead, aim to use </a:t>
                </a:r>
                <a:r>
                  <a:rPr lang="en-GB" i="1" dirty="0"/>
                  <a:t>weakly informative </a:t>
                </a:r>
                <a:r>
                  <a:rPr lang="en-GB" dirty="0"/>
                  <a:t>priors that rule out parameter values that are unreasonable but allow for values that could be true</a:t>
                </a:r>
              </a:p>
              <a:p>
                <a:pPr marL="285750" indent="-285750">
                  <a:buFont typeface="Arial" panose="020B0604020202020204" pitchFamily="34" charset="0"/>
                  <a:buChar char="•"/>
                </a:pPr>
                <a:r>
                  <a:rPr lang="en-GB" dirty="0"/>
                  <a:t>Rarely is there a biological parameter where you have absolutely no information, even if it could exist over multiple orders of magnitude</a:t>
                </a:r>
              </a:p>
              <a:p>
                <a:pPr marL="285750" indent="-285750">
                  <a:buFont typeface="Arial" panose="020B0604020202020204" pitchFamily="34" charset="0"/>
                  <a:buChar char="•"/>
                </a:pPr>
                <a:r>
                  <a:rPr lang="en-GB" dirty="0"/>
                  <a:t>For example,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rPr>
                          <m:t>𝑥</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𝑦</m:t>
                        </m:r>
                      </m:sub>
                    </m:sSub>
                  </m:oMath>
                </a14:m>
                <a:r>
                  <a:rPr lang="en-GB" dirty="0"/>
                  <a:t> are multiplicative errors, it’d be unlikely if the measured values were less than 0.05 times or greater than 3 times the true value, so let’s do:</a:t>
                </a:r>
              </a:p>
              <a:p>
                <a:pPr lvl="1"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lognormal</m:t>
                      </m:r>
                      <m:d>
                        <m:dPr>
                          <m:ctrlPr>
                            <a:rPr lang="en-GB" b="0" i="1" smtClean="0">
                              <a:latin typeface="Cambria Math" panose="02040503050406030204" pitchFamily="18" charset="0"/>
                            </a:rPr>
                          </m:ctrlPr>
                        </m:dPr>
                        <m:e>
                          <m:r>
                            <a:rPr lang="en-GB" b="0" i="1" smtClean="0">
                              <a:latin typeface="Cambria Math" panose="02040503050406030204" pitchFamily="18" charset="0"/>
                            </a:rPr>
                            <m:t>−1,1</m:t>
                          </m:r>
                        </m:e>
                      </m:d>
                    </m:oMath>
                  </m:oMathPara>
                </a14:m>
                <a:endParaRPr lang="en-GB" dirty="0"/>
              </a:p>
            </p:txBody>
          </p:sp>
        </mc:Choice>
        <mc:Fallback xmlns="">
          <p:sp>
            <p:nvSpPr>
              <p:cNvPr id="3" name="Content Placeholder 2">
                <a:extLst>
                  <a:ext uri="{FF2B5EF4-FFF2-40B4-BE49-F238E27FC236}">
                    <a16:creationId xmlns:a16="http://schemas.microsoft.com/office/drawing/2014/main" id="{37F38039-B9A8-CE6B-30AE-C1FD14AF3C01}"/>
                  </a:ext>
                </a:extLst>
              </p:cNvPr>
              <p:cNvSpPr>
                <a:spLocks noGrp="1" noRot="1" noChangeAspect="1" noMove="1" noResize="1" noEditPoints="1" noAdjustHandles="1" noChangeArrowheads="1" noChangeShapeType="1" noTextEdit="1"/>
              </p:cNvSpPr>
              <p:nvPr>
                <p:ph idx="1"/>
              </p:nvPr>
            </p:nvSpPr>
            <p:spPr>
              <a:xfrm>
                <a:off x="149949" y="993848"/>
                <a:ext cx="6395473" cy="3993788"/>
              </a:xfrm>
              <a:blipFill>
                <a:blip r:embed="rId2"/>
                <a:stretch>
                  <a:fillRect l="-397" t="-3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90C256-2C3B-F626-47B4-0951B3A87CEB}"/>
              </a:ext>
            </a:extLst>
          </p:cNvPr>
          <p:cNvSpPr>
            <a:spLocks noGrp="1"/>
          </p:cNvSpPr>
          <p:nvPr>
            <p:ph type="sldNum" sz="quarter" idx="12"/>
          </p:nvPr>
        </p:nvSpPr>
        <p:spPr/>
        <p:txBody>
          <a:bodyPr/>
          <a:lstStyle/>
          <a:p>
            <a:fld id="{B9B2A88A-9ECB-DF45-A377-2575079D0564}" type="slidenum">
              <a:rPr lang="en-GB" smtClean="0"/>
              <a:pPr/>
              <a:t>12</a:t>
            </a:fld>
            <a:endParaRPr lang="en-GB" dirty="0"/>
          </a:p>
        </p:txBody>
      </p:sp>
    </p:spTree>
    <p:extLst>
      <p:ext uri="{BB962C8B-B14F-4D97-AF65-F5344CB8AC3E}">
        <p14:creationId xmlns:p14="http://schemas.microsoft.com/office/powerpoint/2010/main" val="247595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DF4FB2-1173-921E-2644-B46C6CB49A2E}"/>
              </a:ext>
            </a:extLst>
          </p:cNvPr>
          <p:cNvSpPr>
            <a:spLocks noGrp="1"/>
          </p:cNvSpPr>
          <p:nvPr>
            <p:ph type="body" sz="quarter" idx="13"/>
          </p:nvPr>
        </p:nvSpPr>
        <p:spPr/>
        <p:txBody>
          <a:bodyPr/>
          <a:lstStyle/>
          <a:p>
            <a:r>
              <a:rPr lang="en-US" dirty="0"/>
              <a:t>Stan example – </a:t>
            </a:r>
            <a:r>
              <a:rPr lang="en-US" dirty="0" err="1"/>
              <a:t>Lotka</a:t>
            </a:r>
            <a:r>
              <a:rPr lang="en-US" dirty="0"/>
              <a:t> Volterra</a:t>
            </a:r>
          </a:p>
        </p:txBody>
      </p:sp>
      <p:sp>
        <p:nvSpPr>
          <p:cNvPr id="4" name="Slide Number Placeholder 3">
            <a:extLst>
              <a:ext uri="{FF2B5EF4-FFF2-40B4-BE49-F238E27FC236}">
                <a16:creationId xmlns:a16="http://schemas.microsoft.com/office/drawing/2014/main" id="{3564D5B4-866E-2F50-2553-7877336FC631}"/>
              </a:ext>
            </a:extLst>
          </p:cNvPr>
          <p:cNvSpPr>
            <a:spLocks noGrp="1"/>
          </p:cNvSpPr>
          <p:nvPr>
            <p:ph type="sldNum" sz="quarter" idx="12"/>
          </p:nvPr>
        </p:nvSpPr>
        <p:spPr/>
        <p:txBody>
          <a:bodyPr/>
          <a:lstStyle/>
          <a:p>
            <a:fld id="{B9B2A88A-9ECB-DF45-A377-2575079D0564}" type="slidenum">
              <a:rPr lang="en-GB" smtClean="0"/>
              <a:pPr/>
              <a:t>13</a:t>
            </a:fld>
            <a:endParaRPr lang="en-GB" dirty="0"/>
          </a:p>
        </p:txBody>
      </p:sp>
      <p:pic>
        <p:nvPicPr>
          <p:cNvPr id="5" name="Content Placeholder 4" descr="Text&#10;&#10;Description automatically generated">
            <a:extLst>
              <a:ext uri="{FF2B5EF4-FFF2-40B4-BE49-F238E27FC236}">
                <a16:creationId xmlns:a16="http://schemas.microsoft.com/office/drawing/2014/main" id="{3217B655-D2CF-F217-23C0-C89E15226E1F}"/>
              </a:ext>
            </a:extLst>
          </p:cNvPr>
          <p:cNvPicPr>
            <a:picLocks noGrp="1" noChangeAspect="1"/>
          </p:cNvPicPr>
          <p:nvPr>
            <p:ph idx="1"/>
          </p:nvPr>
        </p:nvPicPr>
        <p:blipFill>
          <a:blip r:embed="rId2"/>
          <a:stretch>
            <a:fillRect/>
          </a:stretch>
        </p:blipFill>
        <p:spPr>
          <a:xfrm>
            <a:off x="2428612" y="685800"/>
            <a:ext cx="4286776" cy="4358924"/>
          </a:xfrm>
          <a:prstGeom prst="rect">
            <a:avLst/>
          </a:prstGeom>
        </p:spPr>
      </p:pic>
    </p:spTree>
    <p:extLst>
      <p:ext uri="{BB962C8B-B14F-4D97-AF65-F5344CB8AC3E}">
        <p14:creationId xmlns:p14="http://schemas.microsoft.com/office/powerpoint/2010/main" val="2343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C63F2-13B0-41B8-C5CE-64974A72F4A6}"/>
              </a:ext>
            </a:extLst>
          </p:cNvPr>
          <p:cNvSpPr>
            <a:spLocks noGrp="1"/>
          </p:cNvSpPr>
          <p:nvPr>
            <p:ph type="body" sz="quarter" idx="13"/>
          </p:nvPr>
        </p:nvSpPr>
        <p:spPr/>
        <p:txBody>
          <a:bodyPr/>
          <a:lstStyle/>
          <a:p>
            <a:r>
              <a:rPr lang="en-US" dirty="0" err="1"/>
              <a:t>Lotka</a:t>
            </a:r>
            <a:r>
              <a:rPr lang="en-US" dirty="0"/>
              <a:t> Volterra – posterior predictive</a:t>
            </a:r>
          </a:p>
        </p:txBody>
      </p:sp>
      <p:pic>
        <p:nvPicPr>
          <p:cNvPr id="6" name="Content Placeholder 5" descr="Chart, histogram&#10;&#10;Description automatically generated">
            <a:extLst>
              <a:ext uri="{FF2B5EF4-FFF2-40B4-BE49-F238E27FC236}">
                <a16:creationId xmlns:a16="http://schemas.microsoft.com/office/drawing/2014/main" id="{535442A0-3D01-AE05-9E21-25587AB77981}"/>
              </a:ext>
            </a:extLst>
          </p:cNvPr>
          <p:cNvPicPr>
            <a:picLocks noGrp="1" noChangeAspect="1"/>
          </p:cNvPicPr>
          <p:nvPr>
            <p:ph idx="1"/>
          </p:nvPr>
        </p:nvPicPr>
        <p:blipFill>
          <a:blip r:embed="rId2"/>
          <a:stretch>
            <a:fillRect/>
          </a:stretch>
        </p:blipFill>
        <p:spPr>
          <a:xfrm>
            <a:off x="149949" y="909681"/>
            <a:ext cx="4734984" cy="3551238"/>
          </a:xfrm>
        </p:spPr>
      </p:pic>
      <p:sp>
        <p:nvSpPr>
          <p:cNvPr id="4" name="Slide Number Placeholder 3">
            <a:extLst>
              <a:ext uri="{FF2B5EF4-FFF2-40B4-BE49-F238E27FC236}">
                <a16:creationId xmlns:a16="http://schemas.microsoft.com/office/drawing/2014/main" id="{E88A541B-941C-DE93-D454-73B53174EBD1}"/>
              </a:ext>
            </a:extLst>
          </p:cNvPr>
          <p:cNvSpPr>
            <a:spLocks noGrp="1"/>
          </p:cNvSpPr>
          <p:nvPr>
            <p:ph type="sldNum" sz="quarter" idx="12"/>
          </p:nvPr>
        </p:nvSpPr>
        <p:spPr/>
        <p:txBody>
          <a:bodyPr/>
          <a:lstStyle/>
          <a:p>
            <a:fld id="{B9B2A88A-9ECB-DF45-A377-2575079D0564}" type="slidenum">
              <a:rPr lang="en-GB" smtClean="0"/>
              <a:pPr/>
              <a:t>14</a:t>
            </a:fld>
            <a:endParaRPr lang="en-GB" dirty="0"/>
          </a:p>
        </p:txBody>
      </p:sp>
      <p:pic>
        <p:nvPicPr>
          <p:cNvPr id="8" name="Picture 7" descr="Chart&#10;&#10;Description automatically generated with medium confidence">
            <a:extLst>
              <a:ext uri="{FF2B5EF4-FFF2-40B4-BE49-F238E27FC236}">
                <a16:creationId xmlns:a16="http://schemas.microsoft.com/office/drawing/2014/main" id="{54D0669A-CC58-EFCB-D62B-2D7BB423F991}"/>
              </a:ext>
            </a:extLst>
          </p:cNvPr>
          <p:cNvPicPr>
            <a:picLocks noChangeAspect="1"/>
          </p:cNvPicPr>
          <p:nvPr/>
        </p:nvPicPr>
        <p:blipFill>
          <a:blip r:embed="rId3"/>
          <a:stretch>
            <a:fillRect/>
          </a:stretch>
        </p:blipFill>
        <p:spPr>
          <a:xfrm>
            <a:off x="4572000" y="1238734"/>
            <a:ext cx="4430360" cy="3322770"/>
          </a:xfrm>
          <a:prstGeom prst="rect">
            <a:avLst/>
          </a:prstGeom>
        </p:spPr>
      </p:pic>
    </p:spTree>
    <p:extLst>
      <p:ext uri="{BB962C8B-B14F-4D97-AF65-F5344CB8AC3E}">
        <p14:creationId xmlns:p14="http://schemas.microsoft.com/office/powerpoint/2010/main" val="413181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3EB38A-EDCD-D22B-8F3F-B7E684F90CCE}"/>
              </a:ext>
            </a:extLst>
          </p:cNvPr>
          <p:cNvSpPr>
            <a:spLocks noGrp="1"/>
          </p:cNvSpPr>
          <p:nvPr>
            <p:ph type="body" sz="quarter" idx="13"/>
          </p:nvPr>
        </p:nvSpPr>
        <p:spPr/>
        <p:txBody>
          <a:bodyPr/>
          <a:lstStyle/>
          <a:p>
            <a:r>
              <a:rPr lang="en-US" dirty="0"/>
              <a:t>Stan example – 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881888-148A-5A7F-0260-64160422DA47}"/>
                  </a:ext>
                </a:extLst>
              </p:cNvPr>
              <p:cNvSpPr>
                <a:spLocks noGrp="1"/>
              </p:cNvSpPr>
              <p:nvPr>
                <p:ph idx="1"/>
              </p:nvPr>
            </p:nvSpPr>
            <p:spPr>
              <a:xfrm>
                <a:off x="163269" y="1043723"/>
                <a:ext cx="3960675" cy="3860785"/>
              </a:xfrm>
            </p:spPr>
            <p:txBody>
              <a:bodyPr>
                <a:normAutofit/>
              </a:bodyPr>
              <a:lstStyle/>
              <a:p>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𝑅</m:t>
                        </m:r>
                      </m:e>
                    </m:acc>
                  </m:oMath>
                </a14:m>
                <a:r>
                  <a:rPr lang="en-US" dirty="0"/>
                  <a:t> (</a:t>
                </a:r>
                <a:r>
                  <a:rPr lang="en-GB" dirty="0"/>
                  <a:t>potential scale reduction factor</a:t>
                </a:r>
                <a:r>
                  <a:rPr lang="en-US" dirty="0"/>
                  <a:t>) is a </a:t>
                </a:r>
                <a:r>
                  <a:rPr lang="en-GB" dirty="0"/>
                  <a:t>measure to check if independent chains converge to the same posterior – if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𝑅</m:t>
                        </m:r>
                      </m:e>
                    </m:acc>
                    <m:r>
                      <a:rPr lang="en-GB" b="0" i="1" smtClean="0">
                        <a:latin typeface="Cambria Math" panose="02040503050406030204" pitchFamily="18" charset="0"/>
                      </a:rPr>
                      <m:t>&gt;1.01</m:t>
                    </m:r>
                  </m:oMath>
                </a14:m>
                <a:r>
                  <a:rPr lang="en-GB" dirty="0"/>
                  <a:t>, your chains haven’t mixed</a:t>
                </a:r>
              </a:p>
              <a:p>
                <a:endParaRPr lang="en-GB" dirty="0"/>
              </a:p>
              <a:p>
                <a:r>
                  <a:rPr lang="en-GB" dirty="0"/>
                  <a:t>If the chains display high autocorrelation, chains aren’t efficiently exploring the space</a:t>
                </a:r>
              </a:p>
              <a:p>
                <a:endParaRPr lang="en-GB" dirty="0"/>
              </a:p>
              <a:p>
                <a:r>
                  <a:rPr lang="en-GB" dirty="0"/>
                  <a:t>Unique to Stan – if there are </a:t>
                </a:r>
                <a:r>
                  <a:rPr lang="en-GB" b="1" dirty="0"/>
                  <a:t>divergences (</a:t>
                </a:r>
                <a:r>
                  <a:rPr lang="en-GB" dirty="0"/>
                  <a:t>points where the numerical integrator breaks) that likely means the sampler is having difficulty exploring certain regions of parameter space – reparametrize!</a:t>
                </a:r>
              </a:p>
              <a:p>
                <a:endParaRPr lang="en-US" b="1" dirty="0"/>
              </a:p>
            </p:txBody>
          </p:sp>
        </mc:Choice>
        <mc:Fallback xmlns="">
          <p:sp>
            <p:nvSpPr>
              <p:cNvPr id="3" name="Content Placeholder 2">
                <a:extLst>
                  <a:ext uri="{FF2B5EF4-FFF2-40B4-BE49-F238E27FC236}">
                    <a16:creationId xmlns:a16="http://schemas.microsoft.com/office/drawing/2014/main" id="{85881888-148A-5A7F-0260-64160422DA47}"/>
                  </a:ext>
                </a:extLst>
              </p:cNvPr>
              <p:cNvSpPr>
                <a:spLocks noGrp="1" noRot="1" noChangeAspect="1" noMove="1" noResize="1" noEditPoints="1" noAdjustHandles="1" noChangeArrowheads="1" noChangeShapeType="1" noTextEdit="1"/>
              </p:cNvSpPr>
              <p:nvPr>
                <p:ph idx="1"/>
              </p:nvPr>
            </p:nvSpPr>
            <p:spPr>
              <a:xfrm>
                <a:off x="163269" y="1043723"/>
                <a:ext cx="3960675" cy="3860785"/>
              </a:xfrm>
              <a:blipFill>
                <a:blip r:embed="rId2"/>
                <a:stretch>
                  <a:fillRect l="-319" t="-328" r="-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DF31A3-90E2-39A8-D1F8-F9FF4B1A3892}"/>
              </a:ext>
            </a:extLst>
          </p:cNvPr>
          <p:cNvSpPr>
            <a:spLocks noGrp="1"/>
          </p:cNvSpPr>
          <p:nvPr>
            <p:ph type="sldNum" sz="quarter" idx="12"/>
          </p:nvPr>
        </p:nvSpPr>
        <p:spPr/>
        <p:txBody>
          <a:bodyPr/>
          <a:lstStyle/>
          <a:p>
            <a:fld id="{B9B2A88A-9ECB-DF45-A377-2575079D0564}" type="slidenum">
              <a:rPr lang="en-GB" smtClean="0"/>
              <a:pPr/>
              <a:t>15</a:t>
            </a:fld>
            <a:endParaRPr lang="en-GB" dirty="0"/>
          </a:p>
        </p:txBody>
      </p:sp>
      <p:pic>
        <p:nvPicPr>
          <p:cNvPr id="6" name="Picture 5" descr="Diagram&#10;&#10;Description automatically generated with low confidence">
            <a:extLst>
              <a:ext uri="{FF2B5EF4-FFF2-40B4-BE49-F238E27FC236}">
                <a16:creationId xmlns:a16="http://schemas.microsoft.com/office/drawing/2014/main" id="{E139CD23-2865-EA81-AC58-D92CB50CC497}"/>
              </a:ext>
            </a:extLst>
          </p:cNvPr>
          <p:cNvPicPr>
            <a:picLocks noChangeAspect="1"/>
          </p:cNvPicPr>
          <p:nvPr/>
        </p:nvPicPr>
        <p:blipFill>
          <a:blip r:embed="rId3"/>
          <a:stretch>
            <a:fillRect/>
          </a:stretch>
        </p:blipFill>
        <p:spPr>
          <a:xfrm>
            <a:off x="4389120" y="496585"/>
            <a:ext cx="4591611" cy="4591611"/>
          </a:xfrm>
          <a:prstGeom prst="rect">
            <a:avLst/>
          </a:prstGeom>
        </p:spPr>
      </p:pic>
    </p:spTree>
    <p:extLst>
      <p:ext uri="{BB962C8B-B14F-4D97-AF65-F5344CB8AC3E}">
        <p14:creationId xmlns:p14="http://schemas.microsoft.com/office/powerpoint/2010/main" val="666776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61702-2B6D-AE1E-4B38-FEE00F2F8B79}"/>
              </a:ext>
            </a:extLst>
          </p:cNvPr>
          <p:cNvSpPr>
            <a:spLocks noGrp="1"/>
          </p:cNvSpPr>
          <p:nvPr>
            <p:ph type="body" sz="quarter" idx="13"/>
          </p:nvPr>
        </p:nvSpPr>
        <p:spPr/>
        <p:txBody>
          <a:bodyPr/>
          <a:lstStyle/>
          <a:p>
            <a:r>
              <a:rPr lang="en-US" dirty="0"/>
              <a:t>Stan example – Pairs plots</a:t>
            </a:r>
          </a:p>
        </p:txBody>
      </p:sp>
      <p:sp>
        <p:nvSpPr>
          <p:cNvPr id="4" name="Slide Number Placeholder 3">
            <a:extLst>
              <a:ext uri="{FF2B5EF4-FFF2-40B4-BE49-F238E27FC236}">
                <a16:creationId xmlns:a16="http://schemas.microsoft.com/office/drawing/2014/main" id="{1505666E-0A53-E36D-5B3C-69F5109C0E7A}"/>
              </a:ext>
            </a:extLst>
          </p:cNvPr>
          <p:cNvSpPr>
            <a:spLocks noGrp="1"/>
          </p:cNvSpPr>
          <p:nvPr>
            <p:ph type="sldNum" sz="quarter" idx="12"/>
          </p:nvPr>
        </p:nvSpPr>
        <p:spPr/>
        <p:txBody>
          <a:bodyPr/>
          <a:lstStyle/>
          <a:p>
            <a:fld id="{B9B2A88A-9ECB-DF45-A377-2575079D0564}" type="slidenum">
              <a:rPr lang="en-GB" smtClean="0"/>
              <a:pPr/>
              <a:t>16</a:t>
            </a:fld>
            <a:endParaRPr lang="en-GB" dirty="0"/>
          </a:p>
        </p:txBody>
      </p:sp>
      <p:pic>
        <p:nvPicPr>
          <p:cNvPr id="6" name="Content Placeholder 5" descr="Chart&#10;&#10;Description automatically generated">
            <a:extLst>
              <a:ext uri="{FF2B5EF4-FFF2-40B4-BE49-F238E27FC236}">
                <a16:creationId xmlns:a16="http://schemas.microsoft.com/office/drawing/2014/main" id="{B0E8331A-3D6B-F4B1-28C4-D771D4A037A0}"/>
              </a:ext>
            </a:extLst>
          </p:cNvPr>
          <p:cNvPicPr>
            <a:picLocks noGrp="1" noChangeAspect="1"/>
          </p:cNvPicPr>
          <p:nvPr>
            <p:ph idx="1"/>
          </p:nvPr>
        </p:nvPicPr>
        <p:blipFill rotWithShape="1">
          <a:blip r:embed="rId2"/>
          <a:srcRect l="5226" t="11023" r="8174" b="7022"/>
          <a:stretch/>
        </p:blipFill>
        <p:spPr>
          <a:xfrm>
            <a:off x="2607785" y="776040"/>
            <a:ext cx="4049047" cy="4194627"/>
          </a:xfrm>
          <a:prstGeom prst="rect">
            <a:avLst/>
          </a:prstGeom>
        </p:spPr>
      </p:pic>
    </p:spTree>
    <p:extLst>
      <p:ext uri="{BB962C8B-B14F-4D97-AF65-F5344CB8AC3E}">
        <p14:creationId xmlns:p14="http://schemas.microsoft.com/office/powerpoint/2010/main" val="3944011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7EED96-FB20-CFEB-4E48-9EE77DA80BA2}"/>
              </a:ext>
            </a:extLst>
          </p:cNvPr>
          <p:cNvSpPr>
            <a:spLocks noGrp="1"/>
          </p:cNvSpPr>
          <p:nvPr>
            <p:ph type="body" sz="quarter" idx="13"/>
          </p:nvPr>
        </p:nvSpPr>
        <p:spPr/>
        <p:txBody>
          <a:bodyPr/>
          <a:lstStyle/>
          <a:p>
            <a:r>
              <a:rPr lang="en-GB" dirty="0"/>
              <a:t>Leave-One-Out probability integral transformation (PIT) predictive checks</a:t>
            </a:r>
          </a:p>
          <a:p>
            <a:endParaRPr lang="en-GB" dirty="0"/>
          </a:p>
        </p:txBody>
      </p:sp>
      <p:pic>
        <p:nvPicPr>
          <p:cNvPr id="6" name="Content Placeholder 5" descr="A picture containing chart&#10;&#10;Description automatically generated">
            <a:extLst>
              <a:ext uri="{FF2B5EF4-FFF2-40B4-BE49-F238E27FC236}">
                <a16:creationId xmlns:a16="http://schemas.microsoft.com/office/drawing/2014/main" id="{91B3A4B4-945C-36BE-FFE7-0350CAB1AD2D}"/>
              </a:ext>
            </a:extLst>
          </p:cNvPr>
          <p:cNvPicPr>
            <a:picLocks noGrp="1" noChangeAspect="1"/>
          </p:cNvPicPr>
          <p:nvPr>
            <p:ph idx="1"/>
          </p:nvPr>
        </p:nvPicPr>
        <p:blipFill>
          <a:blip r:embed="rId2"/>
          <a:stretch>
            <a:fillRect/>
          </a:stretch>
        </p:blipFill>
        <p:spPr>
          <a:xfrm>
            <a:off x="1823836" y="1021255"/>
            <a:ext cx="5496327" cy="4122245"/>
          </a:xfrm>
        </p:spPr>
      </p:pic>
      <p:sp>
        <p:nvSpPr>
          <p:cNvPr id="4" name="Slide Number Placeholder 3">
            <a:extLst>
              <a:ext uri="{FF2B5EF4-FFF2-40B4-BE49-F238E27FC236}">
                <a16:creationId xmlns:a16="http://schemas.microsoft.com/office/drawing/2014/main" id="{E1ECCD42-809D-9048-E3C0-809DCBB7119C}"/>
              </a:ext>
            </a:extLst>
          </p:cNvPr>
          <p:cNvSpPr>
            <a:spLocks noGrp="1"/>
          </p:cNvSpPr>
          <p:nvPr>
            <p:ph type="sldNum" sz="quarter" idx="12"/>
          </p:nvPr>
        </p:nvSpPr>
        <p:spPr/>
        <p:txBody>
          <a:bodyPr/>
          <a:lstStyle/>
          <a:p>
            <a:fld id="{B9B2A88A-9ECB-DF45-A377-2575079D0564}" type="slidenum">
              <a:rPr lang="en-GB" smtClean="0"/>
              <a:pPr/>
              <a:t>17</a:t>
            </a:fld>
            <a:endParaRPr lang="en-GB" dirty="0"/>
          </a:p>
        </p:txBody>
      </p:sp>
    </p:spTree>
    <p:extLst>
      <p:ext uri="{BB962C8B-B14F-4D97-AF65-F5344CB8AC3E}">
        <p14:creationId xmlns:p14="http://schemas.microsoft.com/office/powerpoint/2010/main" val="196616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8EED1-DB40-DBEF-2809-FBD820D9836D}"/>
              </a:ext>
            </a:extLst>
          </p:cNvPr>
          <p:cNvSpPr>
            <a:spLocks noGrp="1"/>
          </p:cNvSpPr>
          <p:nvPr>
            <p:ph type="body" sz="quarter" idx="13"/>
          </p:nvPr>
        </p:nvSpPr>
        <p:spPr/>
        <p:txBody>
          <a:bodyPr/>
          <a:lstStyle/>
          <a:p>
            <a:r>
              <a:rPr lang="en-GB" dirty="0"/>
              <a:t>Limitations of the classic </a:t>
            </a:r>
            <a:r>
              <a:rPr lang="en-GB" dirty="0" err="1"/>
              <a:t>Lotka</a:t>
            </a:r>
            <a:r>
              <a:rPr lang="en-GB" dirty="0"/>
              <a:t> Volterra equations</a:t>
            </a:r>
          </a:p>
        </p:txBody>
      </p:sp>
      <p:sp>
        <p:nvSpPr>
          <p:cNvPr id="3" name="Content Placeholder 2">
            <a:extLst>
              <a:ext uri="{FF2B5EF4-FFF2-40B4-BE49-F238E27FC236}">
                <a16:creationId xmlns:a16="http://schemas.microsoft.com/office/drawing/2014/main" id="{A4F73CC3-7827-FBBB-FE16-5A44D5DE5CE8}"/>
              </a:ext>
            </a:extLst>
          </p:cNvPr>
          <p:cNvSpPr>
            <a:spLocks noGrp="1"/>
          </p:cNvSpPr>
          <p:nvPr>
            <p:ph idx="1"/>
          </p:nvPr>
        </p:nvSpPr>
        <p:spPr>
          <a:xfrm>
            <a:off x="260178" y="1092561"/>
            <a:ext cx="7555098" cy="3549984"/>
          </a:xfrm>
        </p:spPr>
        <p:txBody>
          <a:bodyPr/>
          <a:lstStyle/>
          <a:p>
            <a:pPr marL="285750" indent="-285750">
              <a:buFont typeface="Arial" panose="020B0604020202020204" pitchFamily="34" charset="0"/>
              <a:buChar char="•"/>
            </a:pPr>
            <a:r>
              <a:rPr lang="en-GB" sz="2000" dirty="0"/>
              <a:t>In the absence of predators, the equations predict unlimited exponential growth of prey (unphysical)</a:t>
            </a:r>
          </a:p>
          <a:p>
            <a:pPr marL="285750" indent="-285750">
              <a:buFont typeface="Arial" panose="020B0604020202020204" pitchFamily="34" charset="0"/>
              <a:buChar char="•"/>
            </a:pPr>
            <a:r>
              <a:rPr lang="en-GB" sz="2000" dirty="0"/>
              <a:t>The populations can become arbitrarily low and still recover – extinction is impossible</a:t>
            </a:r>
          </a:p>
          <a:p>
            <a:pPr marL="285750" indent="-285750">
              <a:buFont typeface="Arial" panose="020B0604020202020204" pitchFamily="34" charset="0"/>
              <a:buChar char="•"/>
            </a:pPr>
            <a:r>
              <a:rPr lang="en-GB" sz="2000" dirty="0"/>
              <a:t>The equations are deterministic, but the system is inherently stochastic</a:t>
            </a:r>
          </a:p>
          <a:p>
            <a:pPr marL="285750" indent="-285750">
              <a:buFont typeface="Arial" panose="020B0604020202020204" pitchFamily="34" charset="0"/>
              <a:buChar char="•"/>
            </a:pPr>
            <a:r>
              <a:rPr lang="en-GB" sz="2000" dirty="0"/>
              <a:t>Doesn’t consider long-term external factors (e.g. weather and infectious diseases)</a:t>
            </a:r>
          </a:p>
          <a:p>
            <a:pPr marL="285750" indent="-285750">
              <a:buFont typeface="Arial" panose="020B0604020202020204" pitchFamily="34" charset="0"/>
              <a:buChar char="•"/>
            </a:pPr>
            <a:endParaRPr lang="en-GB" dirty="0"/>
          </a:p>
          <a:p>
            <a:endParaRPr lang="en-GB" dirty="0"/>
          </a:p>
        </p:txBody>
      </p:sp>
      <p:sp>
        <p:nvSpPr>
          <p:cNvPr id="4" name="Slide Number Placeholder 3">
            <a:extLst>
              <a:ext uri="{FF2B5EF4-FFF2-40B4-BE49-F238E27FC236}">
                <a16:creationId xmlns:a16="http://schemas.microsoft.com/office/drawing/2014/main" id="{D89F7027-C883-B38D-90CD-8191619D6B8D}"/>
              </a:ext>
            </a:extLst>
          </p:cNvPr>
          <p:cNvSpPr>
            <a:spLocks noGrp="1"/>
          </p:cNvSpPr>
          <p:nvPr>
            <p:ph type="sldNum" sz="quarter" idx="12"/>
          </p:nvPr>
        </p:nvSpPr>
        <p:spPr/>
        <p:txBody>
          <a:bodyPr/>
          <a:lstStyle/>
          <a:p>
            <a:fld id="{B9B2A88A-9ECB-DF45-A377-2575079D0564}" type="slidenum">
              <a:rPr lang="en-GB" smtClean="0"/>
              <a:pPr/>
              <a:t>18</a:t>
            </a:fld>
            <a:endParaRPr lang="en-GB" dirty="0"/>
          </a:p>
        </p:txBody>
      </p:sp>
    </p:spTree>
    <p:extLst>
      <p:ext uri="{BB962C8B-B14F-4D97-AF65-F5344CB8AC3E}">
        <p14:creationId xmlns:p14="http://schemas.microsoft.com/office/powerpoint/2010/main" val="379300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D196F-9DA6-034E-CB00-201F38779D78}"/>
              </a:ext>
            </a:extLst>
          </p:cNvPr>
          <p:cNvSpPr>
            <a:spLocks noGrp="1"/>
          </p:cNvSpPr>
          <p:nvPr>
            <p:ph type="body" sz="quarter" idx="13"/>
          </p:nvPr>
        </p:nvSpPr>
        <p:spPr/>
        <p:txBody>
          <a:bodyPr/>
          <a:lstStyle/>
          <a:p>
            <a:r>
              <a:rPr lang="en-GB" dirty="0"/>
              <a:t>What if we don’t have a likelihood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10A0EE-53CF-0A39-CE28-4CB71E69ECA7}"/>
                  </a:ext>
                </a:extLst>
              </p:cNvPr>
              <p:cNvSpPr>
                <a:spLocks noGrp="1"/>
              </p:cNvSpPr>
              <p:nvPr>
                <p:ph idx="1"/>
              </p:nvPr>
            </p:nvSpPr>
            <p:spPr>
              <a:xfrm>
                <a:off x="372808" y="1024605"/>
                <a:ext cx="7442468" cy="3549984"/>
              </a:xfrm>
            </p:spPr>
            <p:txBody>
              <a:bodyPr/>
              <a:lstStyle/>
              <a:p>
                <a:pPr marL="257175" indent="-257175">
                  <a:buFont typeface="Arial" panose="020B0604020202020204" pitchFamily="34" charset="0"/>
                  <a:buChar char="•"/>
                </a:pPr>
                <a:r>
                  <a:rPr lang="en-GB" sz="1800" dirty="0"/>
                  <a:t>Sometimes the likelihood function is either impossible to write down or computationally expensive to calculate</a:t>
                </a:r>
              </a:p>
              <a:p>
                <a:pPr marL="257175" indent="-257175">
                  <a:buFont typeface="Arial" panose="020B0604020202020204" pitchFamily="34" charset="0"/>
                  <a:buChar char="•"/>
                </a:pPr>
                <a:r>
                  <a:rPr lang="en-GB" sz="1800" dirty="0"/>
                  <a:t>It is often easier to generate a computational simulation that models complicated biology than writing down a mathematical model</a:t>
                </a:r>
              </a:p>
              <a:p>
                <a:pPr marL="257175" indent="-257175">
                  <a:buFont typeface="Arial" panose="020B0604020202020204" pitchFamily="34" charset="0"/>
                  <a:buChar char="•"/>
                </a:pPr>
                <a:r>
                  <a:rPr lang="en-GB" sz="1800" dirty="0"/>
                  <a:t>Approximate Bayesian computation (ABC) allows us to approximate a posterior without a likelihood by comparing the real data to simulation results</a:t>
                </a:r>
              </a:p>
              <a:p>
                <a:pPr marL="257175" indent="-257175">
                  <a:buFont typeface="Arial" panose="020B0604020202020204" pitchFamily="34" charset="0"/>
                  <a:buChar char="•"/>
                </a:pPr>
                <a:r>
                  <a:rPr lang="en-GB" sz="1800" dirty="0"/>
                  <a:t>Rather than sampling from the posterior </a:t>
                </a:r>
                <a14:m>
                  <m:oMath xmlns:m="http://schemas.openxmlformats.org/officeDocument/2006/math">
                    <m:r>
                      <m:rPr>
                        <m:sty m:val="p"/>
                      </m:rPr>
                      <a:rPr lang="en-GB" sz="1800" b="0" i="0" smtClean="0">
                        <a:latin typeface="Cambria Math" panose="02040503050406030204" pitchFamily="18" charset="0"/>
                      </a:rPr>
                      <m:t>P</m:t>
                    </m:r>
                    <m:d>
                      <m:dPr>
                        <m:ctrlPr>
                          <a:rPr lang="en-GB" sz="1800" b="0" i="1" smtClean="0">
                            <a:latin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𝜃</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𝐷</m:t>
                        </m:r>
                      </m:e>
                    </m:d>
                  </m:oMath>
                </a14:m>
                <a:r>
                  <a:rPr lang="en-GB" sz="1800" dirty="0"/>
                  <a:t>, sample from the </a:t>
                </a:r>
                <a14:m>
                  <m:oMath xmlns:m="http://schemas.openxmlformats.org/officeDocument/2006/math">
                    <m:r>
                      <m:rPr>
                        <m:sty m:val="p"/>
                      </m:rPr>
                      <a:rPr lang="en-GB" sz="1800">
                        <a:latin typeface="Cambria Math" panose="02040503050406030204" pitchFamily="18" charset="0"/>
                      </a:rPr>
                      <m:t>P</m:t>
                    </m:r>
                    <m:d>
                      <m:dPr>
                        <m:ctrlPr>
                          <a:rPr lang="en-GB" sz="1800" i="1">
                            <a:latin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𝜃</m:t>
                        </m:r>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𝜌</m:t>
                        </m:r>
                        <m:d>
                          <m:dPr>
                            <m:ctrlPr>
                              <a:rPr lang="en-GB" sz="1800" b="0" i="1" smtClean="0">
                                <a:latin typeface="Cambria Math" panose="02040503050406030204" pitchFamily="18" charset="0"/>
                                <a:ea typeface="Cambria Math" panose="02040503050406030204" pitchFamily="18" charset="0"/>
                              </a:rPr>
                            </m:ctrlPr>
                          </m:dPr>
                          <m:e>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𝐷</m:t>
                                </m:r>
                              </m:e>
                            </m:acc>
                            <m:r>
                              <a:rPr lang="en-GB" sz="1800" b="0" i="1" smtClean="0">
                                <a:latin typeface="Cambria Math" panose="02040503050406030204" pitchFamily="18" charset="0"/>
                              </a:rPr>
                              <m:t>,</m:t>
                            </m:r>
                            <m:r>
                              <a:rPr lang="en-GB" sz="1800" b="0" i="1" smtClean="0">
                                <a:latin typeface="Cambria Math" panose="02040503050406030204" pitchFamily="18" charset="0"/>
                              </a:rPr>
                              <m:t>𝐷</m:t>
                            </m:r>
                          </m:e>
                        </m:d>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𝜖</m:t>
                        </m:r>
                      </m:e>
                    </m:d>
                  </m:oMath>
                </a14:m>
                <a:endParaRPr lang="en-GB" sz="1800" dirty="0"/>
              </a:p>
              <a:p>
                <a:endParaRPr lang="en-GB" dirty="0"/>
              </a:p>
            </p:txBody>
          </p:sp>
        </mc:Choice>
        <mc:Fallback>
          <p:sp>
            <p:nvSpPr>
              <p:cNvPr id="3" name="Content Placeholder 2">
                <a:extLst>
                  <a:ext uri="{FF2B5EF4-FFF2-40B4-BE49-F238E27FC236}">
                    <a16:creationId xmlns:a16="http://schemas.microsoft.com/office/drawing/2014/main" id="{0510A0EE-53CF-0A39-CE28-4CB71E69ECA7}"/>
                  </a:ext>
                </a:extLst>
              </p:cNvPr>
              <p:cNvSpPr>
                <a:spLocks noGrp="1" noRot="1" noChangeAspect="1" noMove="1" noResize="1" noEditPoints="1" noAdjustHandles="1" noChangeArrowheads="1" noChangeShapeType="1" noTextEdit="1"/>
              </p:cNvSpPr>
              <p:nvPr>
                <p:ph idx="1"/>
              </p:nvPr>
            </p:nvSpPr>
            <p:spPr>
              <a:xfrm>
                <a:off x="372808" y="1024605"/>
                <a:ext cx="7442468" cy="3549984"/>
              </a:xfrm>
              <a:blipFill>
                <a:blip r:embed="rId2"/>
                <a:stretch>
                  <a:fillRect l="-511" t="-71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363A03-7BC7-E6B8-08F9-437C2A2EBF25}"/>
              </a:ext>
            </a:extLst>
          </p:cNvPr>
          <p:cNvSpPr>
            <a:spLocks noGrp="1"/>
          </p:cNvSpPr>
          <p:nvPr>
            <p:ph type="sldNum" sz="quarter" idx="12"/>
          </p:nvPr>
        </p:nvSpPr>
        <p:spPr/>
        <p:txBody>
          <a:bodyPr/>
          <a:lstStyle/>
          <a:p>
            <a:fld id="{B9B2A88A-9ECB-DF45-A377-2575079D0564}" type="slidenum">
              <a:rPr lang="en-GB" smtClean="0"/>
              <a:pPr/>
              <a:t>19</a:t>
            </a:fld>
            <a:endParaRPr lang="en-GB" dirty="0"/>
          </a:p>
        </p:txBody>
      </p:sp>
    </p:spTree>
    <p:extLst>
      <p:ext uri="{BB962C8B-B14F-4D97-AF65-F5344CB8AC3E}">
        <p14:creationId xmlns:p14="http://schemas.microsoft.com/office/powerpoint/2010/main" val="471369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E66CE-8988-76A2-368C-842E15E0A701}"/>
              </a:ext>
            </a:extLst>
          </p:cNvPr>
          <p:cNvSpPr>
            <a:spLocks noGrp="1"/>
          </p:cNvSpPr>
          <p:nvPr>
            <p:ph type="body" sz="quarter" idx="13"/>
          </p:nvPr>
        </p:nvSpPr>
        <p:spPr/>
        <p:txBody>
          <a:bodyPr/>
          <a:lstStyle/>
          <a:p>
            <a:r>
              <a:rPr lang="en-GB" dirty="0"/>
              <a:t>Models as a mapping</a:t>
            </a:r>
          </a:p>
        </p:txBody>
      </p:sp>
      <p:sp>
        <p:nvSpPr>
          <p:cNvPr id="3" name="Content Placeholder 2">
            <a:extLst>
              <a:ext uri="{FF2B5EF4-FFF2-40B4-BE49-F238E27FC236}">
                <a16:creationId xmlns:a16="http://schemas.microsoft.com/office/drawing/2014/main" id="{83E65E8C-65EC-C20E-EE89-1DFA12B4D0CC}"/>
              </a:ext>
            </a:extLst>
          </p:cNvPr>
          <p:cNvSpPr>
            <a:spLocks noGrp="1"/>
          </p:cNvSpPr>
          <p:nvPr>
            <p:ph idx="1"/>
          </p:nvPr>
        </p:nvSpPr>
        <p:spPr>
          <a:xfrm>
            <a:off x="302348" y="1248104"/>
            <a:ext cx="3469551" cy="3142921"/>
          </a:xfrm>
        </p:spPr>
        <p:txBody>
          <a:bodyPr>
            <a:normAutofit/>
          </a:bodyPr>
          <a:lstStyle/>
          <a:p>
            <a:pPr marL="285750" indent="-285750">
              <a:buFont typeface="Arial" panose="020B0604020202020204" pitchFamily="34" charset="0"/>
              <a:buChar char="•"/>
            </a:pPr>
            <a:r>
              <a:rPr lang="en-GB" dirty="0"/>
              <a:t>Our understanding of the natural world is couched in models</a:t>
            </a:r>
          </a:p>
          <a:p>
            <a:pPr marL="285750" indent="-285750">
              <a:buFont typeface="Arial" panose="020B0604020202020204" pitchFamily="34" charset="0"/>
              <a:buChar char="•"/>
            </a:pPr>
            <a:r>
              <a:rPr lang="en-GB" dirty="0"/>
              <a:t>Generative mathematical models map the complex underlying biology (i.e. parameters) to the data we measure</a:t>
            </a:r>
          </a:p>
          <a:p>
            <a:pPr marL="285750" indent="-285750">
              <a:buFont typeface="Arial" panose="020B0604020202020204" pitchFamily="34" charset="0"/>
              <a:buChar char="•"/>
            </a:pPr>
            <a:r>
              <a:rPr lang="en-GB" dirty="0"/>
              <a:t>Fitting those models solves the inverse problem, inferring the values of model parameters consistent with the data</a:t>
            </a:r>
          </a:p>
          <a:p>
            <a:endParaRPr lang="en-GB" dirty="0"/>
          </a:p>
        </p:txBody>
      </p:sp>
      <p:sp>
        <p:nvSpPr>
          <p:cNvPr id="4" name="Slide Number Placeholder 3">
            <a:extLst>
              <a:ext uri="{FF2B5EF4-FFF2-40B4-BE49-F238E27FC236}">
                <a16:creationId xmlns:a16="http://schemas.microsoft.com/office/drawing/2014/main" id="{77B0ABDC-460C-12AA-13EE-98D7153CD099}"/>
              </a:ext>
            </a:extLst>
          </p:cNvPr>
          <p:cNvSpPr>
            <a:spLocks noGrp="1"/>
          </p:cNvSpPr>
          <p:nvPr>
            <p:ph type="sldNum" sz="quarter" idx="12"/>
          </p:nvPr>
        </p:nvSpPr>
        <p:spPr/>
        <p:txBody>
          <a:bodyPr/>
          <a:lstStyle/>
          <a:p>
            <a:fld id="{B9B2A88A-9ECB-DF45-A377-2575079D0564}" type="slidenum">
              <a:rPr lang="en-GB" smtClean="0"/>
              <a:pPr/>
              <a:t>2</a:t>
            </a:fld>
            <a:endParaRPr lang="en-GB" dirty="0"/>
          </a:p>
        </p:txBody>
      </p:sp>
      <p:pic>
        <p:nvPicPr>
          <p:cNvPr id="9" name="Picture 8" descr="A picture containing schematic&#10;&#10;Description automatically generated">
            <a:extLst>
              <a:ext uri="{FF2B5EF4-FFF2-40B4-BE49-F238E27FC236}">
                <a16:creationId xmlns:a16="http://schemas.microsoft.com/office/drawing/2014/main" id="{D5EB087F-340C-BA8E-A853-D47DB167DDDB}"/>
              </a:ext>
            </a:extLst>
          </p:cNvPr>
          <p:cNvPicPr>
            <a:picLocks noChangeAspect="1"/>
          </p:cNvPicPr>
          <p:nvPr/>
        </p:nvPicPr>
        <p:blipFill>
          <a:blip r:embed="rId2"/>
          <a:stretch>
            <a:fillRect/>
          </a:stretch>
        </p:blipFill>
        <p:spPr>
          <a:xfrm>
            <a:off x="4354423" y="676275"/>
            <a:ext cx="4093535" cy="4400550"/>
          </a:xfrm>
          <a:prstGeom prst="rect">
            <a:avLst/>
          </a:prstGeom>
        </p:spPr>
      </p:pic>
    </p:spTree>
    <p:extLst>
      <p:ext uri="{BB962C8B-B14F-4D97-AF65-F5344CB8AC3E}">
        <p14:creationId xmlns:p14="http://schemas.microsoft.com/office/powerpoint/2010/main" val="211715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D9D52-6161-58C1-0FC6-DC4805E736A6}"/>
              </a:ext>
            </a:extLst>
          </p:cNvPr>
          <p:cNvSpPr>
            <a:spLocks noGrp="1"/>
          </p:cNvSpPr>
          <p:nvPr>
            <p:ph type="body" sz="quarter" idx="13"/>
          </p:nvPr>
        </p:nvSpPr>
        <p:spPr/>
        <p:txBody>
          <a:bodyPr/>
          <a:lstStyle/>
          <a:p>
            <a:r>
              <a:rPr lang="en-GB" dirty="0"/>
              <a:t>Basic ABC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C9C62B-B891-7860-6D27-15B4432E06B9}"/>
                  </a:ext>
                </a:extLst>
              </p:cNvPr>
              <p:cNvSpPr>
                <a:spLocks noGrp="1"/>
              </p:cNvSpPr>
              <p:nvPr>
                <p:ph idx="1"/>
              </p:nvPr>
            </p:nvSpPr>
            <p:spPr>
              <a:xfrm>
                <a:off x="149949" y="796758"/>
                <a:ext cx="3380031" cy="3549984"/>
              </a:xfrm>
            </p:spPr>
            <p:txBody>
              <a:bodyPr/>
              <a:lstStyle/>
              <a:p>
                <a:r>
                  <a:rPr lang="en-GB" dirty="0"/>
                  <a:t>Requirements</a:t>
                </a:r>
              </a:p>
              <a:p>
                <a:pPr marL="257175" indent="-257175">
                  <a:buFont typeface="Arial" panose="020B0604020202020204" pitchFamily="34" charset="0"/>
                  <a:buChar char="•"/>
                </a:pPr>
                <a:r>
                  <a:rPr lang="en-GB" dirty="0"/>
                  <a:t>A simulation that can generate synthetic data (</a:t>
                </a:r>
                <a14:m>
                  <m:oMath xmlns:m="http://schemas.openxmlformats.org/officeDocument/2006/math">
                    <m:r>
                      <a:rPr lang="en-GB" i="1">
                        <a:latin typeface="Cambria Math" panose="02040503050406030204" pitchFamily="18" charset="0"/>
                      </a:rPr>
                      <m:t>𝑌</m:t>
                    </m:r>
                  </m:oMath>
                </a14:m>
                <a:r>
                  <a:rPr lang="en-GB" dirty="0"/>
                  <a:t>) for a given set of parameters</a:t>
                </a:r>
              </a:p>
              <a:p>
                <a:pPr marL="257175" indent="-257175">
                  <a:buFont typeface="Arial" panose="020B0604020202020204" pitchFamily="34" charset="0"/>
                  <a:buChar char="•"/>
                </a:pPr>
                <a:r>
                  <a:rPr lang="en-GB" dirty="0"/>
                  <a:t>A method to compare whether the simulated data is “close to” the real data, </a:t>
                </a:r>
                <a14:m>
                  <m:oMath xmlns:m="http://schemas.openxmlformats.org/officeDocument/2006/math">
                    <m:r>
                      <a:rPr lang="en-GB" i="1">
                        <a:latin typeface="Cambria Math" panose="02040503050406030204" pitchFamily="18" charset="0"/>
                        <a:ea typeface="Cambria Math" panose="02040503050406030204" pitchFamily="18" charset="0"/>
                      </a:rPr>
                      <m:t>𝜌</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𝑌</m:t>
                        </m:r>
                      </m:e>
                    </m:d>
                  </m:oMath>
                </a14:m>
                <a:endParaRPr lang="en-GB" dirty="0"/>
              </a:p>
              <a:p>
                <a:pPr marL="257175" indent="-257175">
                  <a:buFont typeface="Arial" panose="020B0604020202020204" pitchFamily="34" charset="0"/>
                  <a:buChar char="•"/>
                </a:pPr>
                <a:r>
                  <a:rPr lang="en-GB" dirty="0"/>
                  <a:t>A tolerance cut-off as to how different the simulated data can be before it is rejected, </a:t>
                </a:r>
                <a14:m>
                  <m:oMath xmlns:m="http://schemas.openxmlformats.org/officeDocument/2006/math">
                    <m:r>
                      <a:rPr lang="en-GB" i="1">
                        <a:latin typeface="Cambria Math" panose="02040503050406030204" pitchFamily="18" charset="0"/>
                        <a:ea typeface="Cambria Math" panose="02040503050406030204" pitchFamily="18" charset="0"/>
                      </a:rPr>
                      <m:t>𝜖</m:t>
                    </m:r>
                  </m:oMath>
                </a14:m>
                <a:endParaRPr lang="en-GB" dirty="0"/>
              </a:p>
              <a:p>
                <a:pPr marL="257175" indent="-257175">
                  <a:buFont typeface="Arial" panose="020B0604020202020204" pitchFamily="34" charset="0"/>
                  <a:buChar char="•"/>
                </a:pPr>
                <a:r>
                  <a:rPr lang="en-GB" dirty="0"/>
                  <a:t>Summary statistics to reduce the dimensionality of data (optional)</a:t>
                </a:r>
              </a:p>
              <a:p>
                <a:endParaRPr lang="en-GB" dirty="0"/>
              </a:p>
            </p:txBody>
          </p:sp>
        </mc:Choice>
        <mc:Fallback xmlns="">
          <p:sp>
            <p:nvSpPr>
              <p:cNvPr id="3" name="Content Placeholder 2">
                <a:extLst>
                  <a:ext uri="{FF2B5EF4-FFF2-40B4-BE49-F238E27FC236}">
                    <a16:creationId xmlns:a16="http://schemas.microsoft.com/office/drawing/2014/main" id="{09C9C62B-B891-7860-6D27-15B4432E06B9}"/>
                  </a:ext>
                </a:extLst>
              </p:cNvPr>
              <p:cNvSpPr>
                <a:spLocks noGrp="1" noRot="1" noChangeAspect="1" noMove="1" noResize="1" noEditPoints="1" noAdjustHandles="1" noChangeArrowheads="1" noChangeShapeType="1" noTextEdit="1"/>
              </p:cNvSpPr>
              <p:nvPr>
                <p:ph idx="1"/>
              </p:nvPr>
            </p:nvSpPr>
            <p:spPr>
              <a:xfrm>
                <a:off x="149949" y="796758"/>
                <a:ext cx="3380031" cy="3549984"/>
              </a:xfrm>
              <a:blipFill>
                <a:blip r:embed="rId2"/>
                <a:stretch>
                  <a:fillRect l="-1128" t="-356" r="-22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04787C8-8891-E70C-0695-54696FEEA0D1}"/>
              </a:ext>
            </a:extLst>
          </p:cNvPr>
          <p:cNvSpPr>
            <a:spLocks noGrp="1"/>
          </p:cNvSpPr>
          <p:nvPr>
            <p:ph type="sldNum" sz="quarter" idx="12"/>
          </p:nvPr>
        </p:nvSpPr>
        <p:spPr/>
        <p:txBody>
          <a:bodyPr/>
          <a:lstStyle/>
          <a:p>
            <a:fld id="{B9B2A88A-9ECB-DF45-A377-2575079D0564}" type="slidenum">
              <a:rPr lang="en-GB" smtClean="0"/>
              <a:pPr/>
              <a:t>20</a:t>
            </a:fld>
            <a:endParaRPr lang="en-GB" dirty="0"/>
          </a:p>
        </p:txBody>
      </p:sp>
      <p:pic>
        <p:nvPicPr>
          <p:cNvPr id="7" name="Picture 6">
            <a:extLst>
              <a:ext uri="{FF2B5EF4-FFF2-40B4-BE49-F238E27FC236}">
                <a16:creationId xmlns:a16="http://schemas.microsoft.com/office/drawing/2014/main" id="{FE1A6674-FC62-CAAC-7827-ECDC2004B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325" y="169018"/>
            <a:ext cx="4870946" cy="4806000"/>
          </a:xfrm>
          <a:prstGeom prst="rect">
            <a:avLst/>
          </a:prstGeom>
        </p:spPr>
      </p:pic>
    </p:spTree>
    <p:extLst>
      <p:ext uri="{BB962C8B-B14F-4D97-AF65-F5344CB8AC3E}">
        <p14:creationId xmlns:p14="http://schemas.microsoft.com/office/powerpoint/2010/main" val="108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B6A1-15B5-CD44-B4C4-04F12DED0C4A}"/>
              </a:ext>
            </a:extLst>
          </p:cNvPr>
          <p:cNvSpPr>
            <a:spLocks noGrp="1"/>
          </p:cNvSpPr>
          <p:nvPr>
            <p:ph type="title"/>
          </p:nvPr>
        </p:nvSpPr>
        <p:spPr/>
        <p:txBody>
          <a:bodyPr/>
          <a:lstStyle/>
          <a:p>
            <a:r>
              <a:rPr lang="en-GB" cap="none" dirty="0"/>
              <a:t>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764339-F956-E244-B4BC-06DDFAC66383}"/>
                  </a:ext>
                </a:extLst>
              </p:cNvPr>
              <p:cNvSpPr>
                <a:spLocks noGrp="1"/>
              </p:cNvSpPr>
              <p:nvPr>
                <p:ph idx="1"/>
              </p:nvPr>
            </p:nvSpPr>
            <p:spPr>
              <a:xfrm>
                <a:off x="628650" y="841662"/>
                <a:ext cx="8317836" cy="3683172"/>
              </a:xfrm>
            </p:spPr>
            <p:txBody>
              <a:bodyPr/>
              <a:lstStyle/>
              <a:p>
                <a:r>
                  <a:rPr lang="en-GB" dirty="0">
                    <a:solidFill>
                      <a:schemeClr val="tx2"/>
                    </a:solidFill>
                  </a:rPr>
                  <a:t>To compare simulated data to real data, we need some distance function to compare the observed data (</a:t>
                </a:r>
                <a14:m>
                  <m:oMath xmlns:m="http://schemas.openxmlformats.org/officeDocument/2006/math">
                    <m:r>
                      <a:rPr lang="en-GB" i="1">
                        <a:solidFill>
                          <a:schemeClr val="tx2"/>
                        </a:solidFill>
                        <a:latin typeface="Cambria Math" panose="02040503050406030204" pitchFamily="18" charset="0"/>
                        <a:ea typeface="Cambria Math" panose="02040503050406030204" pitchFamily="18" charset="0"/>
                      </a:rPr>
                      <m:t>𝑋</m:t>
                    </m:r>
                  </m:oMath>
                </a14:m>
                <a:r>
                  <a:rPr lang="en-GB" dirty="0">
                    <a:solidFill>
                      <a:schemeClr val="tx2"/>
                    </a:solidFill>
                  </a:rPr>
                  <a:t>) to the simulated data (</a:t>
                </a:r>
                <a14:m>
                  <m:oMath xmlns:m="http://schemas.openxmlformats.org/officeDocument/2006/math">
                    <m:r>
                      <a:rPr lang="en-GB" i="1">
                        <a:solidFill>
                          <a:schemeClr val="tx2"/>
                        </a:solidFill>
                        <a:latin typeface="Cambria Math" panose="02040503050406030204" pitchFamily="18" charset="0"/>
                        <a:ea typeface="Cambria Math" panose="02040503050406030204" pitchFamily="18" charset="0"/>
                      </a:rPr>
                      <m:t>𝑌</m:t>
                    </m:r>
                  </m:oMath>
                </a14:m>
                <a:r>
                  <a:rPr lang="en-GB" dirty="0">
                    <a:solidFill>
                      <a:schemeClr val="tx2"/>
                    </a:solidFill>
                  </a:rPr>
                  <a:t>) for parameters </a:t>
                </a:r>
                <a14:m>
                  <m:oMath xmlns:m="http://schemas.openxmlformats.org/officeDocument/2006/math">
                    <m:r>
                      <m:rPr>
                        <m:brk m:alnAt="7"/>
                      </m:rPr>
                      <a:rPr lang="en-GB" i="1">
                        <a:solidFill>
                          <a:schemeClr val="tx2"/>
                        </a:solidFill>
                        <a:latin typeface="Cambria Math" panose="02040503050406030204" pitchFamily="18" charset="0"/>
                        <a:ea typeface="Cambria Math" panose="02040503050406030204" pitchFamily="18" charset="0"/>
                      </a:rPr>
                      <m:t>𝜃</m:t>
                    </m:r>
                  </m:oMath>
                </a14:m>
                <a:r>
                  <a:rPr lang="en-GB" dirty="0">
                    <a:solidFill>
                      <a:schemeClr val="tx2"/>
                    </a:solidFill>
                  </a:rPr>
                  <a:t>:</a:t>
                </a:r>
              </a:p>
              <a:p>
                <a:r>
                  <a:rPr lang="en-GB" b="1" dirty="0">
                    <a:solidFill>
                      <a:schemeClr val="tx2"/>
                    </a:solidFill>
                  </a:rPr>
                  <a:t>Absolute difference</a:t>
                </a:r>
              </a:p>
              <a:p>
                <a:pPr algn="ctr"/>
                <a14:m>
                  <m:oMathPara xmlns:m="http://schemas.openxmlformats.org/officeDocument/2006/math">
                    <m:oMathParaPr>
                      <m:jc m:val="centerGroup"/>
                    </m:oMathParaPr>
                    <m:oMath xmlns:m="http://schemas.openxmlformats.org/officeDocument/2006/math">
                      <m:nary>
                        <m:naryPr>
                          <m:chr m:val="∑"/>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7"/>
                            </m:rPr>
                            <a:rPr lang="en-GB" b="0" i="1" smtClean="0">
                              <a:solidFill>
                                <a:schemeClr val="tx2"/>
                              </a:solidFill>
                              <a:latin typeface="Cambria Math" panose="02040503050406030204" pitchFamily="18" charset="0"/>
                              <a:ea typeface="Cambria Math" panose="02040503050406030204" pitchFamily="18" charset="0"/>
                            </a:rPr>
                            <m:t>𝜃</m:t>
                          </m:r>
                        </m:sub>
                        <m:sup/>
                        <m:e>
                          <m:d>
                            <m:dPr>
                              <m:begChr m:val="|"/>
                              <m:endChr m:val="|"/>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𝑋</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𝑌</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e>
                          </m:d>
                        </m:e>
                      </m:nary>
                    </m:oMath>
                  </m:oMathPara>
                </a14:m>
                <a:endParaRPr lang="en-GB" dirty="0">
                  <a:solidFill>
                    <a:schemeClr val="tx2"/>
                  </a:solidFill>
                </a:endParaRPr>
              </a:p>
              <a:p>
                <a:r>
                  <a:rPr lang="en-GB" b="1" dirty="0" err="1">
                    <a:solidFill>
                      <a:schemeClr val="tx2"/>
                    </a:solidFill>
                  </a:rPr>
                  <a:t>Kullback-Leibler</a:t>
                </a:r>
                <a:r>
                  <a:rPr lang="en-GB" b="1" dirty="0">
                    <a:solidFill>
                      <a:schemeClr val="tx2"/>
                    </a:solidFill>
                  </a:rPr>
                  <a:t> divergence</a:t>
                </a:r>
              </a:p>
              <a:p>
                <a:pPr algn="ctr"/>
                <a14:m>
                  <m:oMathPara xmlns:m="http://schemas.openxmlformats.org/officeDocument/2006/math">
                    <m:oMathParaPr>
                      <m:jc m:val="centerGroup"/>
                    </m:oMathParaPr>
                    <m:oMath xmlns:m="http://schemas.openxmlformats.org/officeDocument/2006/math">
                      <m:nary>
                        <m:naryPr>
                          <m:chr m:val="∑"/>
                          <m:supHide m:val="on"/>
                          <m:ctrlPr>
                            <a:rPr lang="en-GB" i="1" smtClean="0">
                              <a:solidFill>
                                <a:schemeClr val="tx2"/>
                              </a:solidFill>
                              <a:latin typeface="Cambria Math" panose="02040503050406030204" pitchFamily="18" charset="0"/>
                              <a:ea typeface="Cambria Math" panose="02040503050406030204" pitchFamily="18" charset="0"/>
                            </a:rPr>
                          </m:ctrlPr>
                        </m:naryPr>
                        <m:sub>
                          <m:r>
                            <m:rPr>
                              <m:brk m:alnAt="7"/>
                            </m:rPr>
                            <a:rPr lang="en-GB" i="1">
                              <a:solidFill>
                                <a:schemeClr val="tx2"/>
                              </a:solidFill>
                              <a:latin typeface="Cambria Math" panose="02040503050406030204" pitchFamily="18" charset="0"/>
                              <a:ea typeface="Cambria Math" panose="02040503050406030204" pitchFamily="18" charset="0"/>
                            </a:rPr>
                            <m:t>𝜃</m:t>
                          </m:r>
                        </m:sub>
                        <m:sup/>
                        <m:e>
                          <m:r>
                            <a:rPr lang="en-GB" b="0" i="1" smtClean="0">
                              <a:solidFill>
                                <a:schemeClr val="tx2"/>
                              </a:solidFill>
                              <a:latin typeface="Cambria Math" panose="02040503050406030204" pitchFamily="18" charset="0"/>
                              <a:ea typeface="Cambria Math" panose="02040503050406030204" pitchFamily="18" charset="0"/>
                            </a:rPr>
                            <m:t>𝑋</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func>
                            <m:funcPr>
                              <m:ctrlPr>
                                <a:rPr lang="en-GB" b="0" i="1" smtClean="0">
                                  <a:solidFill>
                                    <a:schemeClr val="tx2"/>
                                  </a:solidFill>
                                  <a:latin typeface="Cambria Math" panose="02040503050406030204" pitchFamily="18" charset="0"/>
                                  <a:ea typeface="Cambria Math" panose="02040503050406030204" pitchFamily="18" charset="0"/>
                                </a:rPr>
                              </m:ctrlPr>
                            </m:funcPr>
                            <m:fName>
                              <m:r>
                                <m:rPr>
                                  <m:sty m:val="p"/>
                                </m:rPr>
                                <a:rPr lang="en-GB" b="0" i="0" smtClean="0">
                                  <a:solidFill>
                                    <a:schemeClr val="tx2"/>
                                  </a:solidFill>
                                  <a:latin typeface="Cambria Math" panose="02040503050406030204" pitchFamily="18" charset="0"/>
                                  <a:ea typeface="Cambria Math" panose="02040503050406030204" pitchFamily="18" charset="0"/>
                                </a:rPr>
                                <m:t>log</m:t>
                              </m:r>
                            </m:fName>
                            <m:e>
                              <m:d>
                                <m:dPr>
                                  <m:ctrlPr>
                                    <a:rPr lang="en-GB" b="0" i="1" smtClean="0">
                                      <a:solidFill>
                                        <a:schemeClr val="tx2"/>
                                      </a:solidFill>
                                      <a:latin typeface="Cambria Math" panose="02040503050406030204" pitchFamily="18" charset="0"/>
                                      <a:ea typeface="Cambria Math" panose="02040503050406030204" pitchFamily="18" charset="0"/>
                                    </a:rPr>
                                  </m:ctrlPr>
                                </m:dPr>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𝑋</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num>
                                    <m:den>
                                      <m:r>
                                        <a:rPr lang="en-GB" b="0" i="1" smtClean="0">
                                          <a:solidFill>
                                            <a:schemeClr val="tx2"/>
                                          </a:solidFill>
                                          <a:latin typeface="Cambria Math" panose="02040503050406030204" pitchFamily="18" charset="0"/>
                                          <a:ea typeface="Cambria Math" panose="02040503050406030204" pitchFamily="18" charset="0"/>
                                        </a:rPr>
                                        <m:t>𝑌</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den>
                                  </m:f>
                                </m:e>
                              </m:d>
                              <m:r>
                                <a:rPr lang="en-GB" b="0" i="1" smtClean="0">
                                  <a:solidFill>
                                    <a:schemeClr val="tx2"/>
                                  </a:solidFill>
                                  <a:latin typeface="Cambria Math" panose="02040503050406030204" pitchFamily="18" charset="0"/>
                                  <a:ea typeface="Cambria Math" panose="02040503050406030204" pitchFamily="18" charset="0"/>
                                </a:rPr>
                                <m:t>=</m:t>
                              </m:r>
                            </m:e>
                          </m:func>
                        </m:e>
                      </m:nary>
                      <m:nary>
                        <m:naryPr>
                          <m:limLoc m:val="undOvr"/>
                          <m:subHide m:val="on"/>
                          <m:supHide m:val="on"/>
                          <m:ctrlPr>
                            <a:rPr lang="en-GB" i="1" smtClean="0">
                              <a:solidFill>
                                <a:schemeClr val="tx2"/>
                              </a:solidFill>
                              <a:latin typeface="Cambria Math" panose="02040503050406030204" pitchFamily="18" charset="0"/>
                              <a:ea typeface="Cambria Math" panose="02040503050406030204" pitchFamily="18" charset="0"/>
                            </a:rPr>
                          </m:ctrlPr>
                        </m:naryPr>
                        <m:sub/>
                        <m:sup/>
                        <m:e>
                          <m:r>
                            <a:rPr lang="en-GB" b="0" i="1" smtClean="0">
                              <a:solidFill>
                                <a:schemeClr val="tx2"/>
                              </a:solidFill>
                              <a:latin typeface="Cambria Math" panose="02040503050406030204" pitchFamily="18" charset="0"/>
                              <a:ea typeface="Cambria Math" panose="02040503050406030204" pitchFamily="18" charset="0"/>
                            </a:rPr>
                            <m:t>𝑥</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func>
                            <m:funcPr>
                              <m:ctrlPr>
                                <a:rPr lang="en-GB" b="0" i="1" smtClean="0">
                                  <a:solidFill>
                                    <a:schemeClr val="tx2"/>
                                  </a:solidFill>
                                  <a:latin typeface="Cambria Math" panose="02040503050406030204" pitchFamily="18" charset="0"/>
                                  <a:ea typeface="Cambria Math" panose="02040503050406030204" pitchFamily="18" charset="0"/>
                                </a:rPr>
                              </m:ctrlPr>
                            </m:funcPr>
                            <m:fName>
                              <m:r>
                                <m:rPr>
                                  <m:sty m:val="p"/>
                                </m:rPr>
                                <a:rPr lang="en-GB" b="0" i="0" smtClean="0">
                                  <a:solidFill>
                                    <a:schemeClr val="tx2"/>
                                  </a:solidFill>
                                  <a:latin typeface="Cambria Math" panose="02040503050406030204" pitchFamily="18" charset="0"/>
                                  <a:ea typeface="Cambria Math" panose="02040503050406030204" pitchFamily="18" charset="0"/>
                                </a:rPr>
                                <m:t>log</m:t>
                              </m:r>
                            </m:fName>
                            <m:e>
                              <m:d>
                                <m:dPr>
                                  <m:ctrlPr>
                                    <a:rPr lang="en-GB" b="0" i="1" smtClean="0">
                                      <a:solidFill>
                                        <a:schemeClr val="tx2"/>
                                      </a:solidFill>
                                      <a:latin typeface="Cambria Math" panose="02040503050406030204" pitchFamily="18" charset="0"/>
                                      <a:ea typeface="Cambria Math" panose="02040503050406030204" pitchFamily="18" charset="0"/>
                                    </a:rPr>
                                  </m:ctrlPr>
                                </m:dPr>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𝑥</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num>
                                    <m:den>
                                      <m:r>
                                        <a:rPr lang="en-GB" b="0" i="1" smtClean="0">
                                          <a:solidFill>
                                            <a:schemeClr val="tx2"/>
                                          </a:solidFill>
                                          <a:latin typeface="Cambria Math" panose="02040503050406030204" pitchFamily="18" charset="0"/>
                                          <a:ea typeface="Cambria Math" panose="02040503050406030204" pitchFamily="18" charset="0"/>
                                        </a:rPr>
                                        <m:t>𝑦</m:t>
                                      </m:r>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den>
                                  </m:f>
                                </m:e>
                              </m:d>
                              <m:r>
                                <a:rPr lang="en-GB" b="0" i="1" smtClean="0">
                                  <a:solidFill>
                                    <a:schemeClr val="tx2"/>
                                  </a:solidFill>
                                  <a:latin typeface="Cambria Math" panose="02040503050406030204" pitchFamily="18" charset="0"/>
                                  <a:ea typeface="Cambria Math" panose="02040503050406030204" pitchFamily="18" charset="0"/>
                                </a:rPr>
                                <m:t>𝑑</m:t>
                              </m:r>
                              <m:r>
                                <a:rPr lang="en-GB" b="0" i="1" smtClean="0">
                                  <a:solidFill>
                                    <a:schemeClr val="tx2"/>
                                  </a:solidFill>
                                  <a:latin typeface="Cambria Math" panose="02040503050406030204" pitchFamily="18" charset="0"/>
                                  <a:ea typeface="Cambria Math" panose="02040503050406030204" pitchFamily="18" charset="0"/>
                                </a:rPr>
                                <m:t>𝜃</m:t>
                              </m:r>
                            </m:e>
                          </m:func>
                        </m:e>
                      </m:nary>
                    </m:oMath>
                  </m:oMathPara>
                </a14:m>
                <a:endParaRPr lang="en-GB" dirty="0">
                  <a:solidFill>
                    <a:schemeClr val="tx2"/>
                  </a:solidFill>
                </a:endParaRPr>
              </a:p>
              <a:p>
                <a:r>
                  <a:rPr lang="en-GB" b="1" dirty="0">
                    <a:solidFill>
                      <a:schemeClr val="tx2"/>
                    </a:solidFill>
                  </a:rPr>
                  <a:t>Wasserstein distance</a:t>
                </a:r>
              </a:p>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solidFill>
                                <a:schemeClr val="tx2"/>
                              </a:solidFill>
                              <a:latin typeface="Cambria Math" panose="02040503050406030204" pitchFamily="18" charset="0"/>
                            </a:rPr>
                          </m:ctrlPr>
                        </m:naryPr>
                        <m:sub/>
                        <m:sup/>
                        <m:e>
                          <m:d>
                            <m:dPr>
                              <m:begChr m:val="|"/>
                              <m:endChr m:val="|"/>
                              <m:ctrlPr>
                                <a:rPr lang="en-GB" i="1" smtClean="0">
                                  <a:solidFill>
                                    <a:schemeClr val="tx2"/>
                                  </a:solidFill>
                                  <a:latin typeface="Cambria Math" panose="02040503050406030204" pitchFamily="18" charset="0"/>
                                </a:rPr>
                              </m:ctrlPr>
                            </m:dPr>
                            <m:e>
                              <m:r>
                                <a:rPr lang="en-GB" b="0" i="1" smtClean="0">
                                  <a:solidFill>
                                    <a:schemeClr val="tx2"/>
                                  </a:solidFill>
                                  <a:latin typeface="Cambria Math" panose="02040503050406030204" pitchFamily="18" charset="0"/>
                                </a:rPr>
                                <m:t>𝐶𝐷𝐹</m:t>
                              </m:r>
                              <m:d>
                                <m:dPr>
                                  <m:ctrlPr>
                                    <a:rPr lang="en-GB" b="0" i="1" smtClean="0">
                                      <a:solidFill>
                                        <a:schemeClr val="tx2"/>
                                      </a:solidFill>
                                      <a:latin typeface="Cambria Math" panose="02040503050406030204" pitchFamily="18" charset="0"/>
                                    </a:rPr>
                                  </m:ctrlPr>
                                </m:dPr>
                                <m:e>
                                  <m:r>
                                    <a:rPr lang="en-GB" b="0" i="1" smtClean="0">
                                      <a:solidFill>
                                        <a:schemeClr val="tx2"/>
                                      </a:solidFill>
                                      <a:latin typeface="Cambria Math" panose="02040503050406030204" pitchFamily="18" charset="0"/>
                                    </a:rPr>
                                    <m:t>𝑥</m:t>
                                  </m:r>
                                  <m:d>
                                    <m:dPr>
                                      <m:ctrlPr>
                                        <a:rPr lang="en-GB" b="0" i="1" smtClean="0">
                                          <a:solidFill>
                                            <a:schemeClr val="tx2"/>
                                          </a:solidFill>
                                          <a:latin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e>
                              </m:d>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𝐶𝐷𝐹</m:t>
                              </m:r>
                              <m:d>
                                <m:dPr>
                                  <m:ctrlPr>
                                    <a:rPr lang="en-GB" b="0" i="1" smtClean="0">
                                      <a:solidFill>
                                        <a:schemeClr val="tx2"/>
                                      </a:solidFill>
                                      <a:latin typeface="Cambria Math" panose="02040503050406030204" pitchFamily="18" charset="0"/>
                                    </a:rPr>
                                  </m:ctrlPr>
                                </m:dPr>
                                <m:e>
                                  <m:r>
                                    <a:rPr lang="en-GB" b="0" i="1" smtClean="0">
                                      <a:solidFill>
                                        <a:schemeClr val="tx2"/>
                                      </a:solidFill>
                                      <a:latin typeface="Cambria Math" panose="02040503050406030204" pitchFamily="18" charset="0"/>
                                    </a:rPr>
                                    <m:t>𝑦</m:t>
                                  </m:r>
                                  <m:d>
                                    <m:dPr>
                                      <m:ctrlPr>
                                        <a:rPr lang="en-GB" b="0" i="1" smtClean="0">
                                          <a:solidFill>
                                            <a:schemeClr val="tx2"/>
                                          </a:solidFill>
                                          <a:latin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𝜃</m:t>
                                      </m:r>
                                    </m:e>
                                  </m:d>
                                </m:e>
                              </m:d>
                            </m:e>
                          </m:d>
                          <m:r>
                            <a:rPr lang="en-GB" b="0" i="1" smtClean="0">
                              <a:solidFill>
                                <a:schemeClr val="tx2"/>
                              </a:solidFill>
                              <a:latin typeface="Cambria Math" panose="02040503050406030204" pitchFamily="18" charset="0"/>
                            </a:rPr>
                            <m:t>𝑑</m:t>
                          </m:r>
                          <m:r>
                            <a:rPr lang="en-GB" b="0" i="1" smtClean="0">
                              <a:solidFill>
                                <a:schemeClr val="tx2"/>
                              </a:solidFill>
                              <a:latin typeface="Cambria Math" panose="02040503050406030204" pitchFamily="18" charset="0"/>
                              <a:ea typeface="Cambria Math" panose="02040503050406030204" pitchFamily="18" charset="0"/>
                            </a:rPr>
                            <m:t>𝜃</m:t>
                          </m:r>
                        </m:e>
                      </m:nary>
                    </m:oMath>
                  </m:oMathPara>
                </a14:m>
                <a:endParaRPr lang="en-GB" dirty="0">
                  <a:solidFill>
                    <a:schemeClr val="tx2"/>
                  </a:solidFill>
                </a:endParaRPr>
              </a:p>
            </p:txBody>
          </p:sp>
        </mc:Choice>
        <mc:Fallback>
          <p:sp>
            <p:nvSpPr>
              <p:cNvPr id="3" name="Content Placeholder 2">
                <a:extLst>
                  <a:ext uri="{FF2B5EF4-FFF2-40B4-BE49-F238E27FC236}">
                    <a16:creationId xmlns:a16="http://schemas.microsoft.com/office/drawing/2014/main" id="{01764339-F956-E244-B4BC-06DDFAC66383}"/>
                  </a:ext>
                </a:extLst>
              </p:cNvPr>
              <p:cNvSpPr>
                <a:spLocks noGrp="1" noRot="1" noChangeAspect="1" noMove="1" noResize="1" noEditPoints="1" noAdjustHandles="1" noChangeArrowheads="1" noChangeShapeType="1" noTextEdit="1"/>
              </p:cNvSpPr>
              <p:nvPr>
                <p:ph idx="1"/>
              </p:nvPr>
            </p:nvSpPr>
            <p:spPr>
              <a:xfrm>
                <a:off x="628650" y="841662"/>
                <a:ext cx="8317836" cy="3683172"/>
              </a:xfrm>
              <a:blipFill>
                <a:blip r:embed="rId3"/>
                <a:stretch>
                  <a:fillRect l="-305" t="-1718" b="-20619"/>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112FBDB8-8121-874F-9053-C5C45820ED54}"/>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B7C01C37-9B4B-BD41-93FC-B67ED492B244}"/>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21</a:t>
            </a:fld>
            <a:endParaRPr lang="en-GB"/>
          </a:p>
        </p:txBody>
      </p:sp>
      <p:pic>
        <p:nvPicPr>
          <p:cNvPr id="8" name="Picture 7">
            <a:extLst>
              <a:ext uri="{FF2B5EF4-FFF2-40B4-BE49-F238E27FC236}">
                <a16:creationId xmlns:a16="http://schemas.microsoft.com/office/drawing/2014/main" id="{ED8E4F95-35A0-D846-B2DC-3A00142DA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27" y="1040620"/>
            <a:ext cx="4381500" cy="3286125"/>
          </a:xfrm>
          <a:prstGeom prst="rect">
            <a:avLst/>
          </a:prstGeom>
        </p:spPr>
      </p:pic>
      <p:pic>
        <p:nvPicPr>
          <p:cNvPr id="10" name="Picture 9">
            <a:extLst>
              <a:ext uri="{FF2B5EF4-FFF2-40B4-BE49-F238E27FC236}">
                <a16:creationId xmlns:a16="http://schemas.microsoft.com/office/drawing/2014/main" id="{CF05B994-93BD-4740-9EE5-FB69D59FA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8327" y="1040186"/>
            <a:ext cx="4381500" cy="3286125"/>
          </a:xfrm>
          <a:prstGeom prst="rect">
            <a:avLst/>
          </a:prstGeom>
        </p:spPr>
      </p:pic>
      <p:sp>
        <p:nvSpPr>
          <p:cNvPr id="11" name="TextBox 10">
            <a:extLst>
              <a:ext uri="{FF2B5EF4-FFF2-40B4-BE49-F238E27FC236}">
                <a16:creationId xmlns:a16="http://schemas.microsoft.com/office/drawing/2014/main" id="{7E44F57C-7FA1-9F42-AF70-3B1F401F5C50}"/>
              </a:ext>
            </a:extLst>
          </p:cNvPr>
          <p:cNvSpPr txBox="1"/>
          <p:nvPr/>
        </p:nvSpPr>
        <p:spPr>
          <a:xfrm>
            <a:off x="7374604" y="2955549"/>
            <a:ext cx="1130438" cy="507831"/>
          </a:xfrm>
          <a:prstGeom prst="rect">
            <a:avLst/>
          </a:prstGeom>
          <a:noFill/>
        </p:spPr>
        <p:txBody>
          <a:bodyPr wrap="none" rtlCol="0">
            <a:spAutoFit/>
          </a:bodyPr>
          <a:lstStyle/>
          <a:p>
            <a:r>
              <a:rPr lang="en-GB" sz="1350" dirty="0"/>
              <a:t>Wasserstein</a:t>
            </a:r>
          </a:p>
          <a:p>
            <a:r>
              <a:rPr lang="en-GB" sz="1350" dirty="0"/>
              <a:t>distance</a:t>
            </a:r>
          </a:p>
        </p:txBody>
      </p:sp>
      <p:cxnSp>
        <p:nvCxnSpPr>
          <p:cNvPr id="13" name="Straight Arrow Connector 12">
            <a:extLst>
              <a:ext uri="{FF2B5EF4-FFF2-40B4-BE49-F238E27FC236}">
                <a16:creationId xmlns:a16="http://schemas.microsoft.com/office/drawing/2014/main" id="{877122BD-C5A6-324B-867B-776C93A914EE}"/>
              </a:ext>
            </a:extLst>
          </p:cNvPr>
          <p:cNvCxnSpPr>
            <a:cxnSpLocks/>
          </p:cNvCxnSpPr>
          <p:nvPr/>
        </p:nvCxnSpPr>
        <p:spPr>
          <a:xfrm flipV="1">
            <a:off x="7863511" y="1977684"/>
            <a:ext cx="488909" cy="97743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7C5613D-2DB8-1643-AEDA-9DEDF2CC10CA}"/>
              </a:ext>
            </a:extLst>
          </p:cNvPr>
          <p:cNvCxnSpPr>
            <a:cxnSpLocks/>
          </p:cNvCxnSpPr>
          <p:nvPr/>
        </p:nvCxnSpPr>
        <p:spPr>
          <a:xfrm flipH="1">
            <a:off x="5975542" y="3273829"/>
            <a:ext cx="1188746" cy="2469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37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44AF-C454-5749-9C19-45B5C1FFB476}"/>
              </a:ext>
            </a:extLst>
          </p:cNvPr>
          <p:cNvSpPr>
            <a:spLocks noGrp="1"/>
          </p:cNvSpPr>
          <p:nvPr>
            <p:ph type="title"/>
          </p:nvPr>
        </p:nvSpPr>
        <p:spPr/>
        <p:txBody>
          <a:bodyPr/>
          <a:lstStyle/>
          <a:p>
            <a:r>
              <a:rPr lang="en-GB" cap="none" dirty="0"/>
              <a:t>Tolerance cut-off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9EBA12-77F4-FC42-BBE3-4D93736D5878}"/>
                  </a:ext>
                </a:extLst>
              </p:cNvPr>
              <p:cNvSpPr>
                <a:spLocks noGrp="1"/>
              </p:cNvSpPr>
              <p:nvPr>
                <p:ph idx="1"/>
              </p:nvPr>
            </p:nvSpPr>
            <p:spPr>
              <a:xfrm>
                <a:off x="537210" y="1058811"/>
                <a:ext cx="6977088" cy="3515126"/>
              </a:xfrm>
            </p:spPr>
            <p:txBody>
              <a:bodyPr>
                <a:noAutofit/>
              </a:bodyPr>
              <a:lstStyle/>
              <a:p>
                <a:pPr marL="257175" indent="-257175">
                  <a:buFont typeface="Arial" panose="020B0604020202020204" pitchFamily="34" charset="0"/>
                  <a:buChar char="•"/>
                </a:pPr>
                <a:r>
                  <a:rPr lang="en-GB" sz="1800" dirty="0">
                    <a:solidFill>
                      <a:schemeClr val="tx2"/>
                    </a:solidFill>
                  </a:rPr>
                  <a:t>The probability that the simulated data exactly matches the real data is negligible, so instead we accept simulations that are “close enough”</a:t>
                </a:r>
              </a:p>
              <a:p>
                <a:pPr algn="ctr"/>
                <a14:m>
                  <m:oMathPara xmlns:m="http://schemas.openxmlformats.org/officeDocument/2006/math">
                    <m:oMathParaPr>
                      <m:jc m:val="centerGroup"/>
                    </m:oMathParaPr>
                    <m:oMath xmlns:m="http://schemas.openxmlformats.org/officeDocument/2006/math">
                      <m:r>
                        <a:rPr lang="en-GB" sz="1800" i="1" smtClean="0">
                          <a:solidFill>
                            <a:schemeClr val="tx2"/>
                          </a:solidFill>
                          <a:latin typeface="Cambria Math" panose="02040503050406030204" pitchFamily="18" charset="0"/>
                          <a:ea typeface="Cambria Math" panose="02040503050406030204" pitchFamily="18" charset="0"/>
                        </a:rPr>
                        <m:t>𝜌</m:t>
                      </m:r>
                      <m:d>
                        <m:dPr>
                          <m:ctrlPr>
                            <a:rPr lang="en-GB" sz="1800" b="0" i="1" smtClean="0">
                              <a:solidFill>
                                <a:schemeClr val="tx2"/>
                              </a:solidFill>
                              <a:latin typeface="Cambria Math" panose="02040503050406030204" pitchFamily="18" charset="0"/>
                              <a:ea typeface="Cambria Math" panose="02040503050406030204" pitchFamily="18" charset="0"/>
                            </a:rPr>
                          </m:ctrlPr>
                        </m:dPr>
                        <m:e>
                          <m:r>
                            <a:rPr lang="en-GB" sz="1800" b="0" i="1" smtClean="0">
                              <a:solidFill>
                                <a:schemeClr val="tx2"/>
                              </a:solidFill>
                              <a:latin typeface="Cambria Math" panose="02040503050406030204" pitchFamily="18" charset="0"/>
                              <a:ea typeface="Cambria Math" panose="02040503050406030204" pitchFamily="18" charset="0"/>
                            </a:rPr>
                            <m:t>𝑋</m:t>
                          </m:r>
                          <m:r>
                            <a:rPr lang="en-GB" sz="1800" b="0" i="1" smtClean="0">
                              <a:solidFill>
                                <a:schemeClr val="tx2"/>
                              </a:solidFill>
                              <a:latin typeface="Cambria Math" panose="02040503050406030204" pitchFamily="18" charset="0"/>
                              <a:ea typeface="Cambria Math" panose="02040503050406030204" pitchFamily="18" charset="0"/>
                            </a:rPr>
                            <m:t>,</m:t>
                          </m:r>
                          <m:r>
                            <a:rPr lang="en-GB" sz="1800" b="0" i="1" smtClean="0">
                              <a:solidFill>
                                <a:schemeClr val="tx2"/>
                              </a:solidFill>
                              <a:latin typeface="Cambria Math" panose="02040503050406030204" pitchFamily="18" charset="0"/>
                              <a:ea typeface="Cambria Math" panose="02040503050406030204" pitchFamily="18" charset="0"/>
                            </a:rPr>
                            <m:t>𝑌</m:t>
                          </m:r>
                        </m:e>
                      </m:d>
                      <m:r>
                        <a:rPr lang="en-GB" sz="1800" b="0" i="1" smtClean="0">
                          <a:solidFill>
                            <a:schemeClr val="tx2"/>
                          </a:solidFill>
                          <a:latin typeface="Cambria Math" panose="02040503050406030204" pitchFamily="18" charset="0"/>
                          <a:ea typeface="Cambria Math" panose="02040503050406030204" pitchFamily="18" charset="0"/>
                        </a:rPr>
                        <m:t>≤</m:t>
                      </m:r>
                      <m:r>
                        <a:rPr lang="en-GB" sz="1800" b="0" i="1" smtClean="0">
                          <a:solidFill>
                            <a:schemeClr val="tx2"/>
                          </a:solidFill>
                          <a:latin typeface="Cambria Math" panose="02040503050406030204" pitchFamily="18" charset="0"/>
                          <a:ea typeface="Cambria Math" panose="02040503050406030204" pitchFamily="18" charset="0"/>
                        </a:rPr>
                        <m:t>𝜖</m:t>
                      </m:r>
                    </m:oMath>
                  </m:oMathPara>
                </a14:m>
                <a:endParaRPr lang="en-GB" sz="1800" b="0" dirty="0">
                  <a:solidFill>
                    <a:schemeClr val="tx2"/>
                  </a:solidFill>
                  <a:ea typeface="Cambria Math" panose="02040503050406030204" pitchFamily="18" charset="0"/>
                </a:endParaRPr>
              </a:p>
              <a:p>
                <a:pPr marL="257175" indent="-257175">
                  <a:buFont typeface="Arial" panose="020B0604020202020204" pitchFamily="34" charset="0"/>
                  <a:buChar char="•"/>
                </a:pPr>
                <a:r>
                  <a:rPr lang="en-GB" sz="1800" dirty="0">
                    <a:solidFill>
                      <a:schemeClr val="tx2"/>
                    </a:solidFill>
                  </a:rPr>
                  <a:t>Thus, we are not actually calculating </a:t>
                </a:r>
                <a14:m>
                  <m:oMath xmlns:m="http://schemas.openxmlformats.org/officeDocument/2006/math">
                    <m:r>
                      <a:rPr lang="en-GB" sz="1800" i="1" smtClean="0">
                        <a:solidFill>
                          <a:schemeClr val="tx2"/>
                        </a:solidFill>
                        <a:latin typeface="Cambria Math" panose="02040503050406030204" pitchFamily="18" charset="0"/>
                        <a:ea typeface="Cambria Math" panose="02040503050406030204" pitchFamily="18" charset="0"/>
                      </a:rPr>
                      <m:t>𝜌</m:t>
                    </m:r>
                    <m:d>
                      <m:dPr>
                        <m:ctrlPr>
                          <a:rPr lang="en-GB" sz="1800" b="0" i="1" smtClean="0">
                            <a:solidFill>
                              <a:schemeClr val="tx2"/>
                            </a:solidFill>
                            <a:latin typeface="Cambria Math" panose="02040503050406030204" pitchFamily="18" charset="0"/>
                            <a:ea typeface="Cambria Math" panose="02040503050406030204" pitchFamily="18" charset="0"/>
                          </a:rPr>
                        </m:ctrlPr>
                      </m:dPr>
                      <m:e>
                        <m:r>
                          <a:rPr lang="en-GB" sz="1800" b="0" i="1" smtClean="0">
                            <a:solidFill>
                              <a:schemeClr val="tx2"/>
                            </a:solidFill>
                            <a:latin typeface="Cambria Math" panose="02040503050406030204" pitchFamily="18" charset="0"/>
                            <a:ea typeface="Cambria Math" panose="02040503050406030204" pitchFamily="18" charset="0"/>
                          </a:rPr>
                          <m:t>𝜃</m:t>
                        </m:r>
                        <m:r>
                          <a:rPr lang="en-GB" sz="1800" b="0" i="1" smtClean="0">
                            <a:solidFill>
                              <a:schemeClr val="tx2"/>
                            </a:solidFill>
                            <a:latin typeface="Cambria Math" panose="02040503050406030204" pitchFamily="18" charset="0"/>
                            <a:ea typeface="Cambria Math" panose="02040503050406030204" pitchFamily="18" charset="0"/>
                          </a:rPr>
                          <m:t>|</m:t>
                        </m:r>
                        <m:r>
                          <a:rPr lang="en-GB" sz="1800" b="0" i="1" smtClean="0">
                            <a:solidFill>
                              <a:schemeClr val="tx2"/>
                            </a:solidFill>
                            <a:latin typeface="Cambria Math" panose="02040503050406030204" pitchFamily="18" charset="0"/>
                            <a:ea typeface="Cambria Math" panose="02040503050406030204" pitchFamily="18" charset="0"/>
                          </a:rPr>
                          <m:t>𝑋</m:t>
                        </m:r>
                      </m:e>
                    </m:d>
                  </m:oMath>
                </a14:m>
                <a:r>
                  <a:rPr lang="en-GB" sz="1800" dirty="0">
                    <a:solidFill>
                      <a:schemeClr val="tx2"/>
                    </a:solidFill>
                  </a:rPr>
                  <a:t>, but </a:t>
                </a:r>
                <a14:m>
                  <m:oMath xmlns:m="http://schemas.openxmlformats.org/officeDocument/2006/math">
                    <m:r>
                      <a:rPr lang="en-GB" sz="1800" i="1">
                        <a:solidFill>
                          <a:schemeClr val="tx2"/>
                        </a:solidFill>
                        <a:latin typeface="Cambria Math" panose="02040503050406030204" pitchFamily="18" charset="0"/>
                        <a:ea typeface="Cambria Math" panose="02040503050406030204" pitchFamily="18" charset="0"/>
                      </a:rPr>
                      <m:t>𝜌</m:t>
                    </m:r>
                    <m:d>
                      <m:dPr>
                        <m:ctrlPr>
                          <a:rPr lang="en-GB" sz="1800" i="1">
                            <a:solidFill>
                              <a:schemeClr val="tx2"/>
                            </a:solidFill>
                            <a:latin typeface="Cambria Math" panose="02040503050406030204" pitchFamily="18" charset="0"/>
                            <a:ea typeface="Cambria Math" panose="02040503050406030204" pitchFamily="18" charset="0"/>
                          </a:rPr>
                        </m:ctrlPr>
                      </m:dPr>
                      <m:e>
                        <m:r>
                          <a:rPr lang="en-GB" sz="1800" i="1">
                            <a:solidFill>
                              <a:schemeClr val="tx2"/>
                            </a:solidFill>
                            <a:latin typeface="Cambria Math" panose="02040503050406030204" pitchFamily="18" charset="0"/>
                            <a:ea typeface="Cambria Math" panose="02040503050406030204" pitchFamily="18" charset="0"/>
                          </a:rPr>
                          <m:t>𝜃</m:t>
                        </m:r>
                        <m:r>
                          <a:rPr lang="en-GB" sz="1800" i="1">
                            <a:solidFill>
                              <a:schemeClr val="tx2"/>
                            </a:solidFill>
                            <a:latin typeface="Cambria Math" panose="02040503050406030204" pitchFamily="18" charset="0"/>
                            <a:ea typeface="Cambria Math" panose="02040503050406030204" pitchFamily="18" charset="0"/>
                          </a:rPr>
                          <m:t>|</m:t>
                        </m:r>
                        <m:r>
                          <a:rPr lang="en-GB" sz="1800" i="1">
                            <a:solidFill>
                              <a:schemeClr val="tx2"/>
                            </a:solidFill>
                            <a:latin typeface="Cambria Math" panose="02040503050406030204" pitchFamily="18" charset="0"/>
                            <a:ea typeface="Cambria Math" panose="02040503050406030204" pitchFamily="18" charset="0"/>
                          </a:rPr>
                          <m:t>𝜌</m:t>
                        </m:r>
                        <m:d>
                          <m:dPr>
                            <m:ctrlPr>
                              <a:rPr lang="en-GB" sz="1800" i="1">
                                <a:solidFill>
                                  <a:schemeClr val="tx2"/>
                                </a:solidFill>
                                <a:latin typeface="Cambria Math" panose="02040503050406030204" pitchFamily="18" charset="0"/>
                                <a:ea typeface="Cambria Math" panose="02040503050406030204" pitchFamily="18" charset="0"/>
                              </a:rPr>
                            </m:ctrlPr>
                          </m:dPr>
                          <m:e>
                            <m:r>
                              <a:rPr lang="en-GB" sz="1800" i="1">
                                <a:solidFill>
                                  <a:schemeClr val="tx2"/>
                                </a:solidFill>
                                <a:latin typeface="Cambria Math" panose="02040503050406030204" pitchFamily="18" charset="0"/>
                                <a:ea typeface="Cambria Math" panose="02040503050406030204" pitchFamily="18" charset="0"/>
                              </a:rPr>
                              <m:t>𝑋</m:t>
                            </m:r>
                            <m:r>
                              <a:rPr lang="en-GB" sz="1800" i="1">
                                <a:solidFill>
                                  <a:schemeClr val="tx2"/>
                                </a:solidFill>
                                <a:latin typeface="Cambria Math" panose="02040503050406030204" pitchFamily="18" charset="0"/>
                                <a:ea typeface="Cambria Math" panose="02040503050406030204" pitchFamily="18" charset="0"/>
                              </a:rPr>
                              <m:t>,</m:t>
                            </m:r>
                            <m:r>
                              <a:rPr lang="en-GB" sz="1800" i="1">
                                <a:solidFill>
                                  <a:schemeClr val="tx2"/>
                                </a:solidFill>
                                <a:latin typeface="Cambria Math" panose="02040503050406030204" pitchFamily="18" charset="0"/>
                                <a:ea typeface="Cambria Math" panose="02040503050406030204" pitchFamily="18" charset="0"/>
                              </a:rPr>
                              <m:t>𝑌</m:t>
                            </m:r>
                          </m:e>
                        </m:d>
                        <m:r>
                          <a:rPr lang="en-GB" sz="1800" i="1">
                            <a:solidFill>
                              <a:schemeClr val="tx2"/>
                            </a:solidFill>
                            <a:latin typeface="Cambria Math" panose="02040503050406030204" pitchFamily="18" charset="0"/>
                            <a:ea typeface="Cambria Math" panose="02040503050406030204" pitchFamily="18" charset="0"/>
                          </a:rPr>
                          <m:t>≤</m:t>
                        </m:r>
                        <m:r>
                          <a:rPr lang="en-GB" sz="1800" i="1">
                            <a:solidFill>
                              <a:schemeClr val="tx2"/>
                            </a:solidFill>
                            <a:latin typeface="Cambria Math" panose="02040503050406030204" pitchFamily="18" charset="0"/>
                            <a:ea typeface="Cambria Math" panose="02040503050406030204" pitchFamily="18" charset="0"/>
                          </a:rPr>
                          <m:t>𝜖</m:t>
                        </m:r>
                        <m:r>
                          <m:rPr>
                            <m:nor/>
                          </m:rPr>
                          <a:rPr lang="en-GB" sz="1800" dirty="0">
                            <a:solidFill>
                              <a:schemeClr val="tx2"/>
                            </a:solidFill>
                            <a:ea typeface="Cambria Math" panose="02040503050406030204" pitchFamily="18" charset="0"/>
                          </a:rPr>
                          <m:t> </m:t>
                        </m:r>
                      </m:e>
                    </m:d>
                  </m:oMath>
                </a14:m>
                <a:endParaRPr lang="en-GB" sz="1800" dirty="0">
                  <a:solidFill>
                    <a:schemeClr val="tx2"/>
                  </a:solidFill>
                  <a:ea typeface="Cambria Math" panose="02040503050406030204" pitchFamily="18" charset="0"/>
                </a:endParaRPr>
              </a:p>
              <a:p>
                <a:pPr marL="257175" indent="-257175">
                  <a:buFont typeface="Arial" panose="020B0604020202020204" pitchFamily="34" charset="0"/>
                  <a:buChar char="•"/>
                </a:pPr>
                <a:r>
                  <a:rPr lang="en-GB" sz="1800" dirty="0">
                    <a:solidFill>
                      <a:schemeClr val="tx2"/>
                    </a:solidFill>
                  </a:rPr>
                  <a:t>This is where the “approximation” in ABC comes from</a:t>
                </a:r>
              </a:p>
              <a:p>
                <a:pPr marL="257175" indent="-257175">
                  <a:buFont typeface="Arial" panose="020B0604020202020204" pitchFamily="34" charset="0"/>
                  <a:buChar char="•"/>
                </a:pPr>
                <a:r>
                  <a:rPr lang="en-GB" sz="1800" dirty="0">
                    <a:solidFill>
                      <a:schemeClr val="tx2"/>
                    </a:solidFill>
                  </a:rPr>
                  <a:t>Decreasing </a:t>
                </a:r>
                <a14:m>
                  <m:oMath xmlns:m="http://schemas.openxmlformats.org/officeDocument/2006/math">
                    <m:r>
                      <a:rPr lang="en-GB" sz="1800" i="1">
                        <a:solidFill>
                          <a:schemeClr val="tx2"/>
                        </a:solidFill>
                        <a:latin typeface="Cambria Math" panose="02040503050406030204" pitchFamily="18" charset="0"/>
                        <a:ea typeface="Cambria Math" panose="02040503050406030204" pitchFamily="18" charset="0"/>
                      </a:rPr>
                      <m:t>𝜖</m:t>
                    </m:r>
                  </m:oMath>
                </a14:m>
                <a:r>
                  <a:rPr lang="en-GB" sz="1800" dirty="0">
                    <a:solidFill>
                      <a:schemeClr val="tx2"/>
                    </a:solidFill>
                  </a:rPr>
                  <a:t> decreases any bias introduced by approximating the posterior, but also decreases sampling efficiency</a:t>
                </a:r>
              </a:p>
              <a:p>
                <a:pPr marL="257175" indent="-257175">
                  <a:buFont typeface="Arial" panose="020B0604020202020204" pitchFamily="34" charset="0"/>
                  <a:buChar char="•"/>
                </a:pPr>
                <a:r>
                  <a:rPr lang="en-GB" sz="1800" dirty="0">
                    <a:solidFill>
                      <a:schemeClr val="tx2"/>
                    </a:solidFill>
                  </a:rPr>
                  <a:t>Methods to use an adaptive </a:t>
                </a:r>
                <a14:m>
                  <m:oMath xmlns:m="http://schemas.openxmlformats.org/officeDocument/2006/math">
                    <m:r>
                      <a:rPr lang="en-GB" sz="1800" i="1">
                        <a:solidFill>
                          <a:schemeClr val="tx2"/>
                        </a:solidFill>
                        <a:latin typeface="Cambria Math" panose="02040503050406030204" pitchFamily="18" charset="0"/>
                        <a:ea typeface="Cambria Math" panose="02040503050406030204" pitchFamily="18" charset="0"/>
                      </a:rPr>
                      <m:t>𝜖</m:t>
                    </m:r>
                  </m:oMath>
                </a14:m>
                <a:r>
                  <a:rPr lang="en-GB" sz="1800" dirty="0">
                    <a:solidFill>
                      <a:schemeClr val="tx2"/>
                    </a:solidFill>
                    <a:ea typeface="Cambria Math" panose="02040503050406030204" pitchFamily="18" charset="0"/>
                  </a:rPr>
                  <a:t> exist</a:t>
                </a:r>
              </a:p>
            </p:txBody>
          </p:sp>
        </mc:Choice>
        <mc:Fallback>
          <p:sp>
            <p:nvSpPr>
              <p:cNvPr id="3" name="Content Placeholder 2">
                <a:extLst>
                  <a:ext uri="{FF2B5EF4-FFF2-40B4-BE49-F238E27FC236}">
                    <a16:creationId xmlns:a16="http://schemas.microsoft.com/office/drawing/2014/main" id="{B99EBA12-77F4-FC42-BBE3-4D93736D5878}"/>
                  </a:ext>
                </a:extLst>
              </p:cNvPr>
              <p:cNvSpPr>
                <a:spLocks noGrp="1" noRot="1" noChangeAspect="1" noMove="1" noResize="1" noEditPoints="1" noAdjustHandles="1" noChangeArrowheads="1" noChangeShapeType="1" noTextEdit="1"/>
              </p:cNvSpPr>
              <p:nvPr>
                <p:ph idx="1"/>
              </p:nvPr>
            </p:nvSpPr>
            <p:spPr>
              <a:xfrm>
                <a:off x="537210" y="1058811"/>
                <a:ext cx="6977088" cy="3515126"/>
              </a:xfrm>
              <a:blipFill>
                <a:blip r:embed="rId2"/>
                <a:stretch>
                  <a:fillRect l="-545" t="-72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CAAC86B-AD44-1243-9E81-B8414D507E30}"/>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5BA46371-ED85-9A42-9620-79501EB208BD}"/>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22</a:t>
            </a:fld>
            <a:endParaRPr lang="en-GB"/>
          </a:p>
        </p:txBody>
      </p:sp>
    </p:spTree>
    <p:extLst>
      <p:ext uri="{BB962C8B-B14F-4D97-AF65-F5344CB8AC3E}">
        <p14:creationId xmlns:p14="http://schemas.microsoft.com/office/powerpoint/2010/main" val="373212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1E92-EB2F-B44B-82DB-53A582D5DE78}"/>
              </a:ext>
            </a:extLst>
          </p:cNvPr>
          <p:cNvSpPr>
            <a:spLocks noGrp="1"/>
          </p:cNvSpPr>
          <p:nvPr>
            <p:ph type="title"/>
          </p:nvPr>
        </p:nvSpPr>
        <p:spPr/>
        <p:txBody>
          <a:bodyPr/>
          <a:lstStyle/>
          <a:p>
            <a:r>
              <a:rPr lang="en-GB" cap="none" dirty="0"/>
              <a:t>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3DBDB0-7373-D848-8376-6CB3151EB0F2}"/>
                  </a:ext>
                </a:extLst>
              </p:cNvPr>
              <p:cNvSpPr>
                <a:spLocks noGrp="1"/>
              </p:cNvSpPr>
              <p:nvPr>
                <p:ph idx="1"/>
              </p:nvPr>
            </p:nvSpPr>
            <p:spPr>
              <a:xfrm>
                <a:off x="628650" y="856980"/>
                <a:ext cx="7886700" cy="3907044"/>
              </a:xfrm>
            </p:spPr>
            <p:txBody>
              <a:bodyPr>
                <a:noAutofit/>
              </a:bodyPr>
              <a:lstStyle/>
              <a:p>
                <a:pPr marL="257175" indent="-257175">
                  <a:buFont typeface="Arial" panose="020B0604020202020204" pitchFamily="34" charset="0"/>
                  <a:buChar char="•"/>
                </a:pPr>
                <a:r>
                  <a:rPr lang="en-GB" sz="1800" b="0" dirty="0">
                    <a:solidFill>
                      <a:schemeClr val="tx2"/>
                    </a:solidFill>
                  </a:rPr>
                  <a:t>Assume we have a dataset containing 5 values, but that the order doesn’t matter</a:t>
                </a:r>
              </a:p>
              <a:p>
                <a:pPr algn="ctr"/>
                <a14:m>
                  <m:oMath xmlns:m="http://schemas.openxmlformats.org/officeDocument/2006/math">
                    <m:r>
                      <a:rPr lang="en-GB" sz="1800" b="0" i="1" smtClean="0">
                        <a:solidFill>
                          <a:schemeClr val="tx2"/>
                        </a:solidFill>
                        <a:latin typeface="Cambria Math" panose="02040503050406030204" pitchFamily="18" charset="0"/>
                      </a:rPr>
                      <m:t>𝑋</m:t>
                    </m:r>
                    <m:r>
                      <a:rPr lang="en-GB" sz="1800" b="0" i="1" smtClean="0">
                        <a:solidFill>
                          <a:schemeClr val="tx2"/>
                        </a:solidFill>
                        <a:latin typeface="Cambria Math" panose="02040503050406030204" pitchFamily="18" charset="0"/>
                      </a:rPr>
                      <m:t>=</m:t>
                    </m:r>
                    <m:d>
                      <m:dPr>
                        <m:ctrlPr>
                          <a:rPr lang="en-GB" sz="1800" b="0" i="1" smtClean="0">
                            <a:solidFill>
                              <a:schemeClr val="tx2"/>
                            </a:solidFill>
                            <a:latin typeface="Cambria Math" panose="02040503050406030204" pitchFamily="18" charset="0"/>
                          </a:rPr>
                        </m:ctrlPr>
                      </m:dPr>
                      <m:e>
                        <m:m>
                          <m:mPr>
                            <m:mcs>
                              <m:mc>
                                <m:mcPr>
                                  <m:count m:val="1"/>
                                  <m:mcJc m:val="center"/>
                                </m:mcPr>
                              </m:mc>
                            </m:mcs>
                            <m:ctrlPr>
                              <a:rPr lang="en-GB" sz="1800" b="0" i="1" smtClean="0">
                                <a:solidFill>
                                  <a:schemeClr val="tx2"/>
                                </a:solidFill>
                                <a:latin typeface="Cambria Math" panose="02040503050406030204" pitchFamily="18" charset="0"/>
                              </a:rPr>
                            </m:ctrlPr>
                          </m:mPr>
                          <m:mr>
                            <m:e>
                              <m:r>
                                <m:rPr>
                                  <m:brk m:alnAt="7"/>
                                </m:rPr>
                                <a:rPr lang="en-GB" sz="1800" b="0" i="1" smtClean="0">
                                  <a:solidFill>
                                    <a:schemeClr val="tx2"/>
                                  </a:solidFill>
                                  <a:latin typeface="Cambria Math" panose="02040503050406030204" pitchFamily="18" charset="0"/>
                                </a:rPr>
                                <m:t>0</m:t>
                              </m:r>
                            </m:e>
                          </m:mr>
                          <m:mr>
                            <m:e>
                              <m:r>
                                <a:rPr lang="en-GB" sz="1800" b="0" i="1" smtClean="0">
                                  <a:solidFill>
                                    <a:schemeClr val="tx2"/>
                                  </a:solidFill>
                                  <a:latin typeface="Cambria Math" panose="02040503050406030204" pitchFamily="18" charset="0"/>
                                </a:rPr>
                                <m:t>3</m:t>
                              </m:r>
                            </m:e>
                          </m:mr>
                          <m:mr>
                            <m:e>
                              <m:m>
                                <m:mPr>
                                  <m:mcs>
                                    <m:mc>
                                      <m:mcPr>
                                        <m:count m:val="1"/>
                                        <m:mcJc m:val="center"/>
                                      </m:mcPr>
                                    </m:mc>
                                  </m:mcs>
                                  <m:ctrlPr>
                                    <a:rPr lang="en-GB" sz="1800" b="0" i="1" smtClean="0">
                                      <a:solidFill>
                                        <a:schemeClr val="tx2"/>
                                      </a:solidFill>
                                      <a:latin typeface="Cambria Math" panose="02040503050406030204" pitchFamily="18" charset="0"/>
                                    </a:rPr>
                                  </m:ctrlPr>
                                </m:mPr>
                                <m:mr>
                                  <m:e>
                                    <m:r>
                                      <m:rPr>
                                        <m:brk m:alnAt="7"/>
                                      </m:rPr>
                                      <a:rPr lang="en-GB" sz="1800" b="0" i="1" smtClean="0">
                                        <a:solidFill>
                                          <a:schemeClr val="tx2"/>
                                        </a:solidFill>
                                        <a:latin typeface="Cambria Math" panose="02040503050406030204" pitchFamily="18" charset="0"/>
                                      </a:rPr>
                                      <m:t>−</m:t>
                                    </m:r>
                                    <m:r>
                                      <a:rPr lang="en-GB" sz="1800" b="0" i="1" smtClean="0">
                                        <a:solidFill>
                                          <a:schemeClr val="tx2"/>
                                        </a:solidFill>
                                        <a:latin typeface="Cambria Math" panose="02040503050406030204" pitchFamily="18" charset="0"/>
                                      </a:rPr>
                                      <m:t>2</m:t>
                                    </m:r>
                                  </m:e>
                                </m:mr>
                                <m:mr>
                                  <m:e>
                                    <m:r>
                                      <a:rPr lang="en-GB" sz="1800" b="0" i="1" smtClean="0">
                                        <a:solidFill>
                                          <a:schemeClr val="tx2"/>
                                        </a:solidFill>
                                        <a:latin typeface="Cambria Math" panose="02040503050406030204" pitchFamily="18" charset="0"/>
                                      </a:rPr>
                                      <m:t>4</m:t>
                                    </m:r>
                                  </m:e>
                                </m:mr>
                                <m:mr>
                                  <m:e>
                                    <m:r>
                                      <a:rPr lang="en-GB" sz="1800" b="0" i="1" smtClean="0">
                                        <a:solidFill>
                                          <a:schemeClr val="tx2"/>
                                        </a:solidFill>
                                        <a:latin typeface="Cambria Math" panose="02040503050406030204" pitchFamily="18" charset="0"/>
                                      </a:rPr>
                                      <m:t>−5</m:t>
                                    </m:r>
                                  </m:e>
                                </m:mr>
                              </m:m>
                            </m:e>
                          </m:mr>
                        </m:m>
                      </m:e>
                    </m:d>
                  </m:oMath>
                </a14:m>
                <a:r>
                  <a:rPr lang="en-GB" sz="1800" dirty="0">
                    <a:solidFill>
                      <a:schemeClr val="tx2"/>
                    </a:solidFill>
                  </a:rPr>
                  <a:t>, </a:t>
                </a:r>
                <a14:m>
                  <m:oMath xmlns:m="http://schemas.openxmlformats.org/officeDocument/2006/math">
                    <m:r>
                      <a:rPr lang="en-GB" sz="1800" b="0" i="1" smtClean="0">
                        <a:solidFill>
                          <a:schemeClr val="tx2"/>
                        </a:solidFill>
                        <a:latin typeface="Cambria Math" panose="02040503050406030204" pitchFamily="18" charset="0"/>
                      </a:rPr>
                      <m:t>𝑌</m:t>
                    </m:r>
                    <m:r>
                      <a:rPr lang="en-GB" sz="1800" b="0" i="1" smtClean="0">
                        <a:solidFill>
                          <a:schemeClr val="tx2"/>
                        </a:solidFill>
                        <a:latin typeface="Cambria Math" panose="02040503050406030204" pitchFamily="18" charset="0"/>
                      </a:rPr>
                      <m:t>=</m:t>
                    </m:r>
                    <m:d>
                      <m:dPr>
                        <m:ctrlPr>
                          <a:rPr lang="en-GB" sz="1800" b="0" i="1" smtClean="0">
                            <a:solidFill>
                              <a:schemeClr val="tx2"/>
                            </a:solidFill>
                            <a:latin typeface="Cambria Math" panose="02040503050406030204" pitchFamily="18" charset="0"/>
                          </a:rPr>
                        </m:ctrlPr>
                      </m:dPr>
                      <m:e>
                        <m:m>
                          <m:mPr>
                            <m:mcs>
                              <m:mc>
                                <m:mcPr>
                                  <m:count m:val="1"/>
                                  <m:mcJc m:val="center"/>
                                </m:mcPr>
                              </m:mc>
                            </m:mcs>
                            <m:ctrlPr>
                              <a:rPr lang="en-GB" sz="1800" b="0" i="1" smtClean="0">
                                <a:solidFill>
                                  <a:schemeClr val="tx2"/>
                                </a:solidFill>
                                <a:latin typeface="Cambria Math" panose="02040503050406030204" pitchFamily="18" charset="0"/>
                              </a:rPr>
                            </m:ctrlPr>
                          </m:mPr>
                          <m:mr>
                            <m:e>
                              <m:r>
                                <m:rPr>
                                  <m:brk m:alnAt="7"/>
                                </m:rPr>
                                <a:rPr lang="en-GB" sz="1800" b="0" i="1" smtClean="0">
                                  <a:solidFill>
                                    <a:schemeClr val="tx2"/>
                                  </a:solidFill>
                                  <a:latin typeface="Cambria Math" panose="02040503050406030204" pitchFamily="18" charset="0"/>
                                </a:rPr>
                                <m:t>4</m:t>
                              </m:r>
                            </m:e>
                          </m:mr>
                          <m:mr>
                            <m:e>
                              <m:r>
                                <a:rPr lang="en-GB" sz="1800" b="0" i="1" smtClean="0">
                                  <a:solidFill>
                                    <a:schemeClr val="tx2"/>
                                  </a:solidFill>
                                  <a:latin typeface="Cambria Math" panose="02040503050406030204" pitchFamily="18" charset="0"/>
                                </a:rPr>
                                <m:t>3</m:t>
                              </m:r>
                            </m:e>
                          </m:mr>
                          <m:mr>
                            <m:e>
                              <m:m>
                                <m:mPr>
                                  <m:mcs>
                                    <m:mc>
                                      <m:mcPr>
                                        <m:count m:val="1"/>
                                        <m:mcJc m:val="center"/>
                                      </m:mcPr>
                                    </m:mc>
                                  </m:mcs>
                                  <m:ctrlPr>
                                    <a:rPr lang="en-GB" sz="1800" b="0" i="1" smtClean="0">
                                      <a:solidFill>
                                        <a:schemeClr val="tx2"/>
                                      </a:solidFill>
                                      <a:latin typeface="Cambria Math" panose="02040503050406030204" pitchFamily="18" charset="0"/>
                                    </a:rPr>
                                  </m:ctrlPr>
                                </m:mPr>
                                <m:mr>
                                  <m:e>
                                    <m:r>
                                      <m:rPr>
                                        <m:brk m:alnAt="7"/>
                                      </m:rPr>
                                      <a:rPr lang="en-GB" sz="1800" b="0" i="1" smtClean="0">
                                        <a:solidFill>
                                          <a:schemeClr val="tx2"/>
                                        </a:solidFill>
                                        <a:latin typeface="Cambria Math" panose="02040503050406030204" pitchFamily="18" charset="0"/>
                                      </a:rPr>
                                      <m:t>−</m:t>
                                    </m:r>
                                    <m:r>
                                      <a:rPr lang="en-GB" sz="1800" b="0" i="1" smtClean="0">
                                        <a:solidFill>
                                          <a:schemeClr val="tx2"/>
                                        </a:solidFill>
                                        <a:latin typeface="Cambria Math" panose="02040503050406030204" pitchFamily="18" charset="0"/>
                                      </a:rPr>
                                      <m:t>5</m:t>
                                    </m:r>
                                  </m:e>
                                </m:mr>
                                <m:mr>
                                  <m:e>
                                    <m:r>
                                      <a:rPr lang="en-GB" sz="1800" b="0" i="1" smtClean="0">
                                        <a:solidFill>
                                          <a:schemeClr val="tx2"/>
                                        </a:solidFill>
                                        <a:latin typeface="Cambria Math" panose="02040503050406030204" pitchFamily="18" charset="0"/>
                                      </a:rPr>
                                      <m:t>0</m:t>
                                    </m:r>
                                  </m:e>
                                </m:mr>
                                <m:mr>
                                  <m:e>
                                    <m:r>
                                      <a:rPr lang="en-GB" sz="1800" b="0" i="1" smtClean="0">
                                        <a:solidFill>
                                          <a:schemeClr val="tx2"/>
                                        </a:solidFill>
                                        <a:latin typeface="Cambria Math" panose="02040503050406030204" pitchFamily="18" charset="0"/>
                                      </a:rPr>
                                      <m:t>−2</m:t>
                                    </m:r>
                                  </m:e>
                                </m:mr>
                              </m:m>
                            </m:e>
                          </m:mr>
                        </m:m>
                      </m:e>
                    </m:d>
                  </m:oMath>
                </a14:m>
                <a:r>
                  <a:rPr lang="en-GB" sz="1800" dirty="0">
                    <a:solidFill>
                      <a:schemeClr val="tx2"/>
                    </a:solidFill>
                  </a:rPr>
                  <a:t>, </a:t>
                </a:r>
                <a14:m>
                  <m:oMath xmlns:m="http://schemas.openxmlformats.org/officeDocument/2006/math">
                    <m:r>
                      <a:rPr lang="en-GB" sz="1800" i="1" smtClean="0">
                        <a:solidFill>
                          <a:schemeClr val="tx2"/>
                        </a:solidFill>
                        <a:latin typeface="Cambria Math" panose="02040503050406030204" pitchFamily="18" charset="0"/>
                        <a:ea typeface="Cambria Math" panose="02040503050406030204" pitchFamily="18" charset="0"/>
                      </a:rPr>
                      <m:t>𝜌</m:t>
                    </m:r>
                    <m:d>
                      <m:dPr>
                        <m:ctrlPr>
                          <a:rPr lang="en-GB" sz="1800" b="0" i="1" smtClean="0">
                            <a:solidFill>
                              <a:schemeClr val="tx2"/>
                            </a:solidFill>
                            <a:latin typeface="Cambria Math" panose="02040503050406030204" pitchFamily="18" charset="0"/>
                            <a:ea typeface="Cambria Math" panose="02040503050406030204" pitchFamily="18" charset="0"/>
                          </a:rPr>
                        </m:ctrlPr>
                      </m:dPr>
                      <m:e>
                        <m:r>
                          <a:rPr lang="en-GB" sz="1800" b="0" i="1" smtClean="0">
                            <a:solidFill>
                              <a:schemeClr val="tx2"/>
                            </a:solidFill>
                            <a:latin typeface="Cambria Math" panose="02040503050406030204" pitchFamily="18" charset="0"/>
                            <a:ea typeface="Cambria Math" panose="02040503050406030204" pitchFamily="18" charset="0"/>
                          </a:rPr>
                          <m:t>𝑋</m:t>
                        </m:r>
                        <m:r>
                          <a:rPr lang="en-GB" sz="1800" b="0" i="1" smtClean="0">
                            <a:solidFill>
                              <a:schemeClr val="tx2"/>
                            </a:solidFill>
                            <a:latin typeface="Cambria Math" panose="02040503050406030204" pitchFamily="18" charset="0"/>
                            <a:ea typeface="Cambria Math" panose="02040503050406030204" pitchFamily="18" charset="0"/>
                          </a:rPr>
                          <m:t>,</m:t>
                        </m:r>
                        <m:r>
                          <a:rPr lang="en-GB" sz="1800" b="0" i="1" smtClean="0">
                            <a:solidFill>
                              <a:schemeClr val="tx2"/>
                            </a:solidFill>
                            <a:latin typeface="Cambria Math" panose="02040503050406030204" pitchFamily="18" charset="0"/>
                            <a:ea typeface="Cambria Math" panose="02040503050406030204" pitchFamily="18" charset="0"/>
                          </a:rPr>
                          <m:t>𝑌</m:t>
                        </m:r>
                      </m:e>
                    </m:d>
                    <m:r>
                      <a:rPr lang="en-GB" sz="1800" b="0" i="1" smtClean="0">
                        <a:solidFill>
                          <a:schemeClr val="tx2"/>
                        </a:solidFill>
                        <a:latin typeface="Cambria Math" panose="02040503050406030204" pitchFamily="18" charset="0"/>
                        <a:ea typeface="Cambria Math" panose="02040503050406030204" pitchFamily="18" charset="0"/>
                      </a:rPr>
                      <m:t>=7.07</m:t>
                    </m:r>
                  </m:oMath>
                </a14:m>
                <a:endParaRPr lang="en-GB" sz="1800" dirty="0">
                  <a:solidFill>
                    <a:schemeClr val="tx2"/>
                  </a:solidFill>
                  <a:ea typeface="Cambria Math" panose="02040503050406030204" pitchFamily="18" charset="0"/>
                </a:endParaRPr>
              </a:p>
              <a:p>
                <a:pPr algn="ctr"/>
                <a:r>
                  <a:rPr lang="en-GB" sz="1800" dirty="0">
                    <a:solidFill>
                      <a:schemeClr val="tx2"/>
                    </a:solidFill>
                    <a:ea typeface="Cambria Math" panose="02040503050406030204" pitchFamily="18" charset="0"/>
                  </a:rPr>
                  <a:t>But </a:t>
                </a:r>
                <a14:m>
                  <m:oMath xmlns:m="http://schemas.openxmlformats.org/officeDocument/2006/math">
                    <m:r>
                      <a:rPr lang="en-GB" sz="1800" i="1">
                        <a:solidFill>
                          <a:schemeClr val="tx2"/>
                        </a:solidFill>
                        <a:latin typeface="Cambria Math" panose="02040503050406030204" pitchFamily="18" charset="0"/>
                        <a:ea typeface="Cambria Math" panose="02040503050406030204" pitchFamily="18" charset="0"/>
                      </a:rPr>
                      <m:t>𝜌</m:t>
                    </m:r>
                    <m:d>
                      <m:dPr>
                        <m:ctrlPr>
                          <a:rPr lang="en-GB" sz="1800" b="0" i="1" smtClean="0">
                            <a:solidFill>
                              <a:schemeClr val="tx2"/>
                            </a:solidFill>
                            <a:latin typeface="Cambria Math" panose="02040503050406030204" pitchFamily="18" charset="0"/>
                            <a:ea typeface="Cambria Math" panose="02040503050406030204" pitchFamily="18" charset="0"/>
                          </a:rPr>
                        </m:ctrlPr>
                      </m:dPr>
                      <m:e>
                        <m:sSub>
                          <m:sSubPr>
                            <m:ctrlPr>
                              <a:rPr lang="en-GB" sz="1800" b="0" i="1" smtClean="0">
                                <a:solidFill>
                                  <a:schemeClr val="tx2"/>
                                </a:solidFill>
                                <a:latin typeface="Cambria Math" panose="02040503050406030204" pitchFamily="18" charset="0"/>
                                <a:ea typeface="Cambria Math" panose="02040503050406030204" pitchFamily="18" charset="0"/>
                              </a:rPr>
                            </m:ctrlPr>
                          </m:sSubPr>
                          <m:e>
                            <m:r>
                              <a:rPr lang="en-GB" sz="1800" b="0" i="1" smtClean="0">
                                <a:solidFill>
                                  <a:schemeClr val="tx2"/>
                                </a:solidFill>
                                <a:latin typeface="Cambria Math" panose="02040503050406030204" pitchFamily="18" charset="0"/>
                                <a:ea typeface="Cambria Math" panose="02040503050406030204" pitchFamily="18" charset="0"/>
                              </a:rPr>
                              <m:t>𝜇</m:t>
                            </m:r>
                          </m:e>
                          <m:sub>
                            <m:r>
                              <a:rPr lang="en-GB" sz="1800" b="0" i="1" smtClean="0">
                                <a:solidFill>
                                  <a:schemeClr val="tx2"/>
                                </a:solidFill>
                                <a:latin typeface="Cambria Math" panose="02040503050406030204" pitchFamily="18" charset="0"/>
                                <a:ea typeface="Cambria Math" panose="02040503050406030204" pitchFamily="18" charset="0"/>
                              </a:rPr>
                              <m:t>𝑋</m:t>
                            </m:r>
                          </m:sub>
                        </m:sSub>
                        <m:r>
                          <a:rPr lang="en-GB" sz="1800" b="0" i="1" smtClean="0">
                            <a:solidFill>
                              <a:schemeClr val="tx2"/>
                            </a:solidFill>
                            <a:latin typeface="Cambria Math" panose="02040503050406030204" pitchFamily="18" charset="0"/>
                            <a:ea typeface="Cambria Math" panose="02040503050406030204" pitchFamily="18" charset="0"/>
                          </a:rPr>
                          <m:t>,</m:t>
                        </m:r>
                        <m:sSub>
                          <m:sSubPr>
                            <m:ctrlPr>
                              <a:rPr lang="en-GB" sz="1800" b="0" i="1" smtClean="0">
                                <a:solidFill>
                                  <a:schemeClr val="tx2"/>
                                </a:solidFill>
                                <a:latin typeface="Cambria Math" panose="02040503050406030204" pitchFamily="18" charset="0"/>
                                <a:ea typeface="Cambria Math" panose="02040503050406030204" pitchFamily="18" charset="0"/>
                              </a:rPr>
                            </m:ctrlPr>
                          </m:sSubPr>
                          <m:e>
                            <m:r>
                              <a:rPr lang="en-GB" sz="1800" b="0" i="1" smtClean="0">
                                <a:solidFill>
                                  <a:schemeClr val="tx2"/>
                                </a:solidFill>
                                <a:latin typeface="Cambria Math" panose="02040503050406030204" pitchFamily="18" charset="0"/>
                                <a:ea typeface="Cambria Math" panose="02040503050406030204" pitchFamily="18" charset="0"/>
                              </a:rPr>
                              <m:t>𝜇</m:t>
                            </m:r>
                          </m:e>
                          <m:sub>
                            <m:r>
                              <a:rPr lang="en-GB" sz="1800" b="0" i="1" smtClean="0">
                                <a:solidFill>
                                  <a:schemeClr val="tx2"/>
                                </a:solidFill>
                                <a:latin typeface="Cambria Math" panose="02040503050406030204" pitchFamily="18" charset="0"/>
                                <a:ea typeface="Cambria Math" panose="02040503050406030204" pitchFamily="18" charset="0"/>
                              </a:rPr>
                              <m:t>𝑌</m:t>
                            </m:r>
                          </m:sub>
                        </m:sSub>
                      </m:e>
                    </m:d>
                    <m:r>
                      <a:rPr lang="en-GB" sz="1800" b="0" i="1" smtClean="0">
                        <a:solidFill>
                          <a:schemeClr val="tx2"/>
                        </a:solidFill>
                        <a:latin typeface="Cambria Math" panose="02040503050406030204" pitchFamily="18" charset="0"/>
                        <a:ea typeface="Cambria Math" panose="02040503050406030204" pitchFamily="18" charset="0"/>
                      </a:rPr>
                      <m:t>=0, </m:t>
                    </m:r>
                    <m:r>
                      <a:rPr lang="en-GB" sz="1800" i="1">
                        <a:solidFill>
                          <a:schemeClr val="tx2"/>
                        </a:solidFill>
                        <a:latin typeface="Cambria Math" panose="02040503050406030204" pitchFamily="18" charset="0"/>
                        <a:ea typeface="Cambria Math" panose="02040503050406030204" pitchFamily="18" charset="0"/>
                      </a:rPr>
                      <m:t>𝜌</m:t>
                    </m:r>
                    <m:d>
                      <m:dPr>
                        <m:ctrlPr>
                          <a:rPr lang="en-GB" sz="1800" i="1">
                            <a:solidFill>
                              <a:schemeClr val="tx2"/>
                            </a:solidFill>
                            <a:latin typeface="Cambria Math" panose="02040503050406030204" pitchFamily="18" charset="0"/>
                            <a:ea typeface="Cambria Math" panose="02040503050406030204" pitchFamily="18" charset="0"/>
                          </a:rPr>
                        </m:ctrlPr>
                      </m:dPr>
                      <m:e>
                        <m:sSub>
                          <m:sSubPr>
                            <m:ctrlPr>
                              <a:rPr lang="en-GB" sz="1800" i="1">
                                <a:solidFill>
                                  <a:schemeClr val="tx2"/>
                                </a:solidFill>
                                <a:latin typeface="Cambria Math" panose="02040503050406030204" pitchFamily="18" charset="0"/>
                                <a:ea typeface="Cambria Math" panose="02040503050406030204" pitchFamily="18" charset="0"/>
                              </a:rPr>
                            </m:ctrlPr>
                          </m:sSubPr>
                          <m:e>
                            <m:sSup>
                              <m:sSupPr>
                                <m:ctrlPr>
                                  <a:rPr lang="en-GB" sz="1800" i="1" smtClean="0">
                                    <a:solidFill>
                                      <a:schemeClr val="tx2"/>
                                    </a:solidFill>
                                    <a:latin typeface="Cambria Math" panose="02040503050406030204" pitchFamily="18" charset="0"/>
                                    <a:ea typeface="Cambria Math" panose="02040503050406030204" pitchFamily="18" charset="0"/>
                                  </a:rPr>
                                </m:ctrlPr>
                              </m:sSupPr>
                              <m:e>
                                <m:r>
                                  <a:rPr lang="en-GB" sz="1800" i="1" smtClean="0">
                                    <a:solidFill>
                                      <a:schemeClr val="tx2"/>
                                    </a:solidFill>
                                    <a:latin typeface="Cambria Math" panose="02040503050406030204" pitchFamily="18" charset="0"/>
                                    <a:ea typeface="Cambria Math" panose="02040503050406030204" pitchFamily="18" charset="0"/>
                                  </a:rPr>
                                  <m:t>𝜎</m:t>
                                </m:r>
                              </m:e>
                              <m:sup>
                                <m:r>
                                  <a:rPr lang="en-GB" sz="1800" b="0" i="1" smtClean="0">
                                    <a:solidFill>
                                      <a:schemeClr val="tx2"/>
                                    </a:solidFill>
                                    <a:latin typeface="Cambria Math" panose="02040503050406030204" pitchFamily="18" charset="0"/>
                                    <a:ea typeface="Cambria Math" panose="02040503050406030204" pitchFamily="18" charset="0"/>
                                  </a:rPr>
                                  <m:t>2</m:t>
                                </m:r>
                              </m:sup>
                            </m:sSup>
                          </m:e>
                          <m:sub>
                            <m:r>
                              <a:rPr lang="en-GB" sz="1800" i="1">
                                <a:solidFill>
                                  <a:schemeClr val="tx2"/>
                                </a:solidFill>
                                <a:latin typeface="Cambria Math" panose="02040503050406030204" pitchFamily="18" charset="0"/>
                                <a:ea typeface="Cambria Math" panose="02040503050406030204" pitchFamily="18" charset="0"/>
                              </a:rPr>
                              <m:t>𝑋</m:t>
                            </m:r>
                          </m:sub>
                        </m:sSub>
                        <m:r>
                          <a:rPr lang="en-GB" sz="1800" i="1">
                            <a:solidFill>
                              <a:schemeClr val="tx2"/>
                            </a:solidFill>
                            <a:latin typeface="Cambria Math" panose="02040503050406030204" pitchFamily="18" charset="0"/>
                            <a:ea typeface="Cambria Math" panose="02040503050406030204" pitchFamily="18" charset="0"/>
                          </a:rPr>
                          <m:t>,</m:t>
                        </m:r>
                        <m:sSub>
                          <m:sSubPr>
                            <m:ctrlPr>
                              <a:rPr lang="en-GB" sz="1800" i="1">
                                <a:solidFill>
                                  <a:schemeClr val="tx2"/>
                                </a:solidFill>
                                <a:latin typeface="Cambria Math" panose="02040503050406030204" pitchFamily="18" charset="0"/>
                                <a:ea typeface="Cambria Math" panose="02040503050406030204" pitchFamily="18" charset="0"/>
                              </a:rPr>
                            </m:ctrlPr>
                          </m:sSubPr>
                          <m:e>
                            <m:sSup>
                              <m:sSupPr>
                                <m:ctrlPr>
                                  <a:rPr lang="en-GB" sz="1800" i="1">
                                    <a:solidFill>
                                      <a:schemeClr val="tx2"/>
                                    </a:solidFill>
                                    <a:latin typeface="Cambria Math" panose="02040503050406030204" pitchFamily="18" charset="0"/>
                                    <a:ea typeface="Cambria Math" panose="02040503050406030204" pitchFamily="18" charset="0"/>
                                  </a:rPr>
                                </m:ctrlPr>
                              </m:sSupPr>
                              <m:e>
                                <m:r>
                                  <a:rPr lang="en-GB" sz="1800" i="1">
                                    <a:solidFill>
                                      <a:schemeClr val="tx2"/>
                                    </a:solidFill>
                                    <a:latin typeface="Cambria Math" panose="02040503050406030204" pitchFamily="18" charset="0"/>
                                    <a:ea typeface="Cambria Math" panose="02040503050406030204" pitchFamily="18" charset="0"/>
                                  </a:rPr>
                                  <m:t>𝜎</m:t>
                                </m:r>
                              </m:e>
                              <m:sup>
                                <m:r>
                                  <a:rPr lang="en-GB" sz="1800" i="1">
                                    <a:solidFill>
                                      <a:schemeClr val="tx2"/>
                                    </a:solidFill>
                                    <a:latin typeface="Cambria Math" panose="02040503050406030204" pitchFamily="18" charset="0"/>
                                    <a:ea typeface="Cambria Math" panose="02040503050406030204" pitchFamily="18" charset="0"/>
                                  </a:rPr>
                                  <m:t>2</m:t>
                                </m:r>
                              </m:sup>
                            </m:sSup>
                          </m:e>
                          <m:sub>
                            <m:r>
                              <a:rPr lang="en-GB" sz="1800" i="1">
                                <a:solidFill>
                                  <a:schemeClr val="tx2"/>
                                </a:solidFill>
                                <a:latin typeface="Cambria Math" panose="02040503050406030204" pitchFamily="18" charset="0"/>
                                <a:ea typeface="Cambria Math" panose="02040503050406030204" pitchFamily="18" charset="0"/>
                              </a:rPr>
                              <m:t>𝑌</m:t>
                            </m:r>
                          </m:sub>
                        </m:sSub>
                      </m:e>
                    </m:d>
                    <m:r>
                      <a:rPr lang="en-GB" sz="1800" i="1">
                        <a:solidFill>
                          <a:schemeClr val="tx2"/>
                        </a:solidFill>
                        <a:latin typeface="Cambria Math" panose="02040503050406030204" pitchFamily="18" charset="0"/>
                        <a:ea typeface="Cambria Math" panose="02040503050406030204" pitchFamily="18" charset="0"/>
                      </a:rPr>
                      <m:t>=0, </m:t>
                    </m:r>
                  </m:oMath>
                </a14:m>
                <a:r>
                  <a:rPr lang="en-GB" sz="1800" dirty="0">
                    <a:solidFill>
                      <a:schemeClr val="tx2"/>
                    </a:solidFill>
                  </a:rPr>
                  <a:t>etc.</a:t>
                </a:r>
              </a:p>
              <a:p>
                <a:pPr marL="257175" indent="-257175">
                  <a:buFont typeface="Arial" panose="020B0604020202020204" pitchFamily="34" charset="0"/>
                  <a:buChar char="•"/>
                </a:pPr>
                <a:r>
                  <a:rPr lang="en-GB" sz="1800" dirty="0">
                    <a:solidFill>
                      <a:schemeClr val="tx2"/>
                    </a:solidFill>
                  </a:rPr>
                  <a:t>If we’d just compared the </a:t>
                </a:r>
                <a:r>
                  <a:rPr lang="en-GB" sz="1800" dirty="0" err="1">
                    <a:solidFill>
                      <a:schemeClr val="tx2"/>
                    </a:solidFill>
                  </a:rPr>
                  <a:t>euclidean</a:t>
                </a:r>
                <a:r>
                  <a:rPr lang="en-GB" sz="1800" dirty="0">
                    <a:solidFill>
                      <a:schemeClr val="tx2"/>
                    </a:solidFill>
                  </a:rPr>
                  <a:t> distance between the data sets, we’d have rejected this proposal, even though it’s just the same data shuffled!</a:t>
                </a:r>
              </a:p>
              <a:p>
                <a:pPr marL="257175" indent="-257175">
                  <a:buFont typeface="Arial" panose="020B0604020202020204" pitchFamily="34" charset="0"/>
                  <a:buChar char="•"/>
                </a:pPr>
                <a:r>
                  <a:rPr lang="en-GB" sz="1800" dirty="0">
                    <a:solidFill>
                      <a:schemeClr val="tx2"/>
                    </a:solidFill>
                  </a:rPr>
                  <a:t>Problem worsens as number of data points increases!</a:t>
                </a:r>
              </a:p>
              <a:p>
                <a:pPr marL="257175" indent="-257175">
                  <a:buFont typeface="Arial" panose="020B0604020202020204" pitchFamily="34" charset="0"/>
                  <a:buChar char="•"/>
                </a:pPr>
                <a:r>
                  <a:rPr lang="en-GB" sz="1800" dirty="0">
                    <a:solidFill>
                      <a:schemeClr val="tx2"/>
                    </a:solidFill>
                  </a:rPr>
                  <a:t>Curse of dimensionality</a:t>
                </a:r>
              </a:p>
            </p:txBody>
          </p:sp>
        </mc:Choice>
        <mc:Fallback>
          <p:sp>
            <p:nvSpPr>
              <p:cNvPr id="3" name="Content Placeholder 2">
                <a:extLst>
                  <a:ext uri="{FF2B5EF4-FFF2-40B4-BE49-F238E27FC236}">
                    <a16:creationId xmlns:a16="http://schemas.microsoft.com/office/drawing/2014/main" id="{7B3DBDB0-7373-D848-8376-6CB3151EB0F2}"/>
                  </a:ext>
                </a:extLst>
              </p:cNvPr>
              <p:cNvSpPr>
                <a:spLocks noGrp="1" noRot="1" noChangeAspect="1" noMove="1" noResize="1" noEditPoints="1" noAdjustHandles="1" noChangeArrowheads="1" noChangeShapeType="1" noTextEdit="1"/>
              </p:cNvSpPr>
              <p:nvPr>
                <p:ph idx="1"/>
              </p:nvPr>
            </p:nvSpPr>
            <p:spPr>
              <a:xfrm>
                <a:off x="628650" y="856980"/>
                <a:ext cx="7886700" cy="3907044"/>
              </a:xfrm>
              <a:blipFill>
                <a:blip r:embed="rId3"/>
                <a:stretch>
                  <a:fillRect l="-482" t="-647" r="-128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9C2B095-A0E5-244A-B5F8-2574632D92F4}"/>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30D61749-9B5C-454E-8E03-C97A23B684ED}"/>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23</a:t>
            </a:fld>
            <a:endParaRPr lang="en-GB"/>
          </a:p>
        </p:txBody>
      </p:sp>
    </p:spTree>
    <p:extLst>
      <p:ext uri="{BB962C8B-B14F-4D97-AF65-F5344CB8AC3E}">
        <p14:creationId xmlns:p14="http://schemas.microsoft.com/office/powerpoint/2010/main" val="12673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E9D3-12B9-3448-BD56-4239B622693F}"/>
              </a:ext>
            </a:extLst>
          </p:cNvPr>
          <p:cNvSpPr>
            <a:spLocks noGrp="1"/>
          </p:cNvSpPr>
          <p:nvPr>
            <p:ph type="title"/>
          </p:nvPr>
        </p:nvSpPr>
        <p:spPr/>
        <p:txBody>
          <a:bodyPr/>
          <a:lstStyle/>
          <a:p>
            <a:r>
              <a:rPr lang="en-GB" cap="none" dirty="0"/>
              <a:t>Sufficient summary statistics</a:t>
            </a:r>
          </a:p>
        </p:txBody>
      </p:sp>
      <p:sp>
        <p:nvSpPr>
          <p:cNvPr id="3" name="Content Placeholder 2">
            <a:extLst>
              <a:ext uri="{FF2B5EF4-FFF2-40B4-BE49-F238E27FC236}">
                <a16:creationId xmlns:a16="http://schemas.microsoft.com/office/drawing/2014/main" id="{3075E6B0-F8B7-1B48-BE57-D29BA4903BA7}"/>
              </a:ext>
            </a:extLst>
          </p:cNvPr>
          <p:cNvSpPr>
            <a:spLocks noGrp="1"/>
          </p:cNvSpPr>
          <p:nvPr>
            <p:ph idx="1"/>
          </p:nvPr>
        </p:nvSpPr>
        <p:spPr>
          <a:xfrm>
            <a:off x="642433" y="912079"/>
            <a:ext cx="7886700" cy="553998"/>
          </a:xfrm>
        </p:spPr>
        <p:txBody>
          <a:bodyPr/>
          <a:lstStyle/>
          <a:p>
            <a:r>
              <a:rPr lang="en-GB" dirty="0">
                <a:solidFill>
                  <a:schemeClr val="tx2"/>
                </a:solidFill>
              </a:rPr>
              <a:t>Need enough summary statistics to wholly represent the observed datasets, but too many summary statistics also decreases sampling efficiency</a:t>
            </a:r>
          </a:p>
        </p:txBody>
      </p:sp>
      <p:sp>
        <p:nvSpPr>
          <p:cNvPr id="4" name="Date Placeholder 3">
            <a:extLst>
              <a:ext uri="{FF2B5EF4-FFF2-40B4-BE49-F238E27FC236}">
                <a16:creationId xmlns:a16="http://schemas.microsoft.com/office/drawing/2014/main" id="{6BA2F270-5CD0-314F-9FB4-183A42B5C60E}"/>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0D658C22-EB97-C342-ADDA-DA5F1E02C736}"/>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24</a:t>
            </a:fld>
            <a:endParaRPr lang="en-GB"/>
          </a:p>
        </p:txBody>
      </p:sp>
      <p:pic>
        <p:nvPicPr>
          <p:cNvPr id="8" name="Picture 7">
            <a:extLst>
              <a:ext uri="{FF2B5EF4-FFF2-40B4-BE49-F238E27FC236}">
                <a16:creationId xmlns:a16="http://schemas.microsoft.com/office/drawing/2014/main" id="{CB2F87EB-7AE1-6D48-936E-54B896C2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190" y="1600753"/>
            <a:ext cx="2520000" cy="1890000"/>
          </a:xfrm>
          <a:prstGeom prst="rect">
            <a:avLst/>
          </a:prstGeom>
        </p:spPr>
      </p:pic>
      <p:pic>
        <p:nvPicPr>
          <p:cNvPr id="10" name="Picture 9">
            <a:extLst>
              <a:ext uri="{FF2B5EF4-FFF2-40B4-BE49-F238E27FC236}">
                <a16:creationId xmlns:a16="http://schemas.microsoft.com/office/drawing/2014/main" id="{397232B6-64A1-8C41-847E-675B67C54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894" y="1600753"/>
            <a:ext cx="2520000" cy="1890000"/>
          </a:xfrm>
          <a:prstGeom prst="rect">
            <a:avLst/>
          </a:prstGeom>
        </p:spPr>
      </p:pic>
      <p:pic>
        <p:nvPicPr>
          <p:cNvPr id="12" name="Picture 11">
            <a:extLst>
              <a:ext uri="{FF2B5EF4-FFF2-40B4-BE49-F238E27FC236}">
                <a16:creationId xmlns:a16="http://schemas.microsoft.com/office/drawing/2014/main" id="{0F1FE9F3-8499-F845-AD65-DEACA9601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609" y="3253500"/>
            <a:ext cx="2520000" cy="1890000"/>
          </a:xfrm>
          <a:prstGeom prst="rect">
            <a:avLst/>
          </a:prstGeom>
        </p:spPr>
      </p:pic>
      <p:pic>
        <p:nvPicPr>
          <p:cNvPr id="14" name="Picture 13">
            <a:extLst>
              <a:ext uri="{FF2B5EF4-FFF2-40B4-BE49-F238E27FC236}">
                <a16:creationId xmlns:a16="http://schemas.microsoft.com/office/drawing/2014/main" id="{FD550817-5B45-6645-84C7-42E4C094B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4894" y="3253500"/>
            <a:ext cx="2520000" cy="1890000"/>
          </a:xfrm>
          <a:prstGeom prst="rect">
            <a:avLst/>
          </a:prstGeom>
        </p:spPr>
      </p:pic>
      <p:sp>
        <p:nvSpPr>
          <p:cNvPr id="15" name="TextBox 14">
            <a:extLst>
              <a:ext uri="{FF2B5EF4-FFF2-40B4-BE49-F238E27FC236}">
                <a16:creationId xmlns:a16="http://schemas.microsoft.com/office/drawing/2014/main" id="{D25C51AB-5532-C541-8F01-DD372FD3C4B9}"/>
              </a:ext>
            </a:extLst>
          </p:cNvPr>
          <p:cNvSpPr txBox="1"/>
          <p:nvPr/>
        </p:nvSpPr>
        <p:spPr>
          <a:xfrm>
            <a:off x="1493659" y="2293983"/>
            <a:ext cx="704039" cy="300082"/>
          </a:xfrm>
          <a:prstGeom prst="rect">
            <a:avLst/>
          </a:prstGeom>
          <a:noFill/>
        </p:spPr>
        <p:txBody>
          <a:bodyPr wrap="none" rtlCol="0">
            <a:spAutoFit/>
          </a:bodyPr>
          <a:lstStyle/>
          <a:p>
            <a:r>
              <a:rPr lang="en-GB" sz="1350" dirty="0">
                <a:solidFill>
                  <a:schemeClr val="tx2"/>
                </a:solidFill>
              </a:rPr>
              <a:t>Means</a:t>
            </a:r>
          </a:p>
        </p:txBody>
      </p:sp>
      <p:sp>
        <p:nvSpPr>
          <p:cNvPr id="16" name="TextBox 15">
            <a:extLst>
              <a:ext uri="{FF2B5EF4-FFF2-40B4-BE49-F238E27FC236}">
                <a16:creationId xmlns:a16="http://schemas.microsoft.com/office/drawing/2014/main" id="{5607E42C-F5DE-5643-A661-8C4E26DCAD2A}"/>
              </a:ext>
            </a:extLst>
          </p:cNvPr>
          <p:cNvSpPr txBox="1"/>
          <p:nvPr/>
        </p:nvSpPr>
        <p:spPr>
          <a:xfrm>
            <a:off x="7650342" y="2267461"/>
            <a:ext cx="854721" cy="300082"/>
          </a:xfrm>
          <a:prstGeom prst="rect">
            <a:avLst/>
          </a:prstGeom>
          <a:noFill/>
        </p:spPr>
        <p:txBody>
          <a:bodyPr wrap="none" rtlCol="0">
            <a:spAutoFit/>
          </a:bodyPr>
          <a:lstStyle/>
          <a:p>
            <a:r>
              <a:rPr lang="en-GB" sz="1350" dirty="0">
                <a:solidFill>
                  <a:schemeClr val="tx2"/>
                </a:solidFill>
              </a:rPr>
              <a:t>Variance</a:t>
            </a:r>
          </a:p>
        </p:txBody>
      </p:sp>
      <p:sp>
        <p:nvSpPr>
          <p:cNvPr id="17" name="TextBox 16">
            <a:extLst>
              <a:ext uri="{FF2B5EF4-FFF2-40B4-BE49-F238E27FC236}">
                <a16:creationId xmlns:a16="http://schemas.microsoft.com/office/drawing/2014/main" id="{3EBDAA20-B081-2B47-BE5B-FDD6E3C35BAB}"/>
              </a:ext>
            </a:extLst>
          </p:cNvPr>
          <p:cNvSpPr txBox="1"/>
          <p:nvPr/>
        </p:nvSpPr>
        <p:spPr>
          <a:xfrm>
            <a:off x="1493659" y="4010570"/>
            <a:ext cx="607859" cy="300082"/>
          </a:xfrm>
          <a:prstGeom prst="rect">
            <a:avLst/>
          </a:prstGeom>
          <a:noFill/>
        </p:spPr>
        <p:txBody>
          <a:bodyPr wrap="none" rtlCol="0">
            <a:spAutoFit/>
          </a:bodyPr>
          <a:lstStyle/>
          <a:p>
            <a:r>
              <a:rPr lang="en-GB" sz="1350" dirty="0">
                <a:solidFill>
                  <a:schemeClr val="tx2"/>
                </a:solidFill>
              </a:rPr>
              <a:t>Skew</a:t>
            </a:r>
          </a:p>
        </p:txBody>
      </p:sp>
      <p:sp>
        <p:nvSpPr>
          <p:cNvPr id="18" name="TextBox 17">
            <a:extLst>
              <a:ext uri="{FF2B5EF4-FFF2-40B4-BE49-F238E27FC236}">
                <a16:creationId xmlns:a16="http://schemas.microsoft.com/office/drawing/2014/main" id="{F99B51ED-2F05-C340-BE2A-418094D990CD}"/>
              </a:ext>
            </a:extLst>
          </p:cNvPr>
          <p:cNvSpPr txBox="1"/>
          <p:nvPr/>
        </p:nvSpPr>
        <p:spPr>
          <a:xfrm>
            <a:off x="7650342" y="3897482"/>
            <a:ext cx="809837" cy="300082"/>
          </a:xfrm>
          <a:prstGeom prst="rect">
            <a:avLst/>
          </a:prstGeom>
          <a:noFill/>
        </p:spPr>
        <p:txBody>
          <a:bodyPr wrap="none" rtlCol="0">
            <a:spAutoFit/>
          </a:bodyPr>
          <a:lstStyle/>
          <a:p>
            <a:r>
              <a:rPr lang="en-GB" sz="1350" dirty="0">
                <a:solidFill>
                  <a:schemeClr val="tx2"/>
                </a:solidFill>
              </a:rPr>
              <a:t>Kurtosis</a:t>
            </a:r>
          </a:p>
        </p:txBody>
      </p:sp>
    </p:spTree>
    <p:extLst>
      <p:ext uri="{BB962C8B-B14F-4D97-AF65-F5344CB8AC3E}">
        <p14:creationId xmlns:p14="http://schemas.microsoft.com/office/powerpoint/2010/main" val="87655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2BF-ECA4-9246-8BB2-0B95B48C62AD}"/>
              </a:ext>
            </a:extLst>
          </p:cNvPr>
          <p:cNvSpPr>
            <a:spLocks noGrp="1"/>
          </p:cNvSpPr>
          <p:nvPr>
            <p:ph type="title"/>
          </p:nvPr>
        </p:nvSpPr>
        <p:spPr/>
        <p:txBody>
          <a:bodyPr/>
          <a:lstStyle/>
          <a:p>
            <a:r>
              <a:rPr lang="en-GB" cap="none" dirty="0"/>
              <a:t>Drawbacks of ABC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051D8A-B6AB-214A-83B8-0E22A3E4AF21}"/>
                  </a:ext>
                </a:extLst>
              </p:cNvPr>
              <p:cNvSpPr>
                <a:spLocks noGrp="1"/>
              </p:cNvSpPr>
              <p:nvPr>
                <p:ph idx="1"/>
              </p:nvPr>
            </p:nvSpPr>
            <p:spPr>
              <a:xfrm>
                <a:off x="628650" y="832577"/>
                <a:ext cx="7886700" cy="3693319"/>
              </a:xfrm>
            </p:spPr>
            <p:txBody>
              <a:bodyPr/>
              <a:lstStyle/>
              <a:p>
                <a:pPr marL="257175" indent="-257175">
                  <a:buFont typeface="Arial" panose="020B0604020202020204" pitchFamily="34" charset="0"/>
                  <a:buChar char="•"/>
                </a:pPr>
                <a:r>
                  <a:rPr lang="en-GB" dirty="0">
                    <a:solidFill>
                      <a:schemeClr val="tx2"/>
                    </a:solidFill>
                  </a:rPr>
                  <a:t>In general, ABC is less computationally efficient (more rejections) than traditional MCMC techniques where a likelihood exists and is easy to calculate </a:t>
                </a:r>
              </a:p>
              <a:p>
                <a:pPr marL="257175" indent="-257175">
                  <a:buFont typeface="Arial" panose="020B0604020202020204" pitchFamily="34" charset="0"/>
                  <a:buChar char="•"/>
                </a:pPr>
                <a:r>
                  <a:rPr lang="en-GB" dirty="0">
                    <a:solidFill>
                      <a:schemeClr val="tx2"/>
                    </a:solidFill>
                  </a:rPr>
                  <a:t>Central questions are:</a:t>
                </a:r>
              </a:p>
              <a:p>
                <a:pPr marL="526256" lvl="1" indent="-257175">
                  <a:buFont typeface="Arial" panose="020B0604020202020204" pitchFamily="34" charset="0"/>
                  <a:buChar char="•"/>
                </a:pPr>
                <a:r>
                  <a:rPr lang="en-GB" dirty="0">
                    <a:solidFill>
                      <a:schemeClr val="tx2"/>
                    </a:solidFill>
                  </a:rPr>
                  <a:t>How to efficiently narrow in on the regions of high density?</a:t>
                </a:r>
              </a:p>
              <a:p>
                <a:pPr marL="526256" lvl="1" indent="-257175">
                  <a:buFont typeface="Arial" panose="020B0604020202020204" pitchFamily="34" charset="0"/>
                  <a:buChar char="•"/>
                </a:pPr>
                <a:r>
                  <a:rPr lang="en-GB" dirty="0">
                    <a:solidFill>
                      <a:schemeClr val="tx2"/>
                    </a:solidFill>
                  </a:rPr>
                  <a:t>How to define what is similar to the observed data and what is not?</a:t>
                </a:r>
              </a:p>
              <a:p>
                <a:pPr marL="257175" indent="-257175">
                  <a:buFont typeface="Arial" panose="020B0604020202020204" pitchFamily="34" charset="0"/>
                  <a:buChar char="•"/>
                </a:pPr>
                <a:r>
                  <a:rPr lang="en-GB" dirty="0">
                    <a:solidFill>
                      <a:schemeClr val="tx2"/>
                    </a:solidFill>
                  </a:rPr>
                  <a:t>ABC </a:t>
                </a:r>
                <a:r>
                  <a:rPr lang="en-GB" i="1" dirty="0">
                    <a:solidFill>
                      <a:schemeClr val="tx2"/>
                    </a:solidFill>
                  </a:rPr>
                  <a:t>always</a:t>
                </a:r>
                <a:r>
                  <a:rPr lang="en-GB" dirty="0">
                    <a:solidFill>
                      <a:schemeClr val="tx2"/>
                    </a:solidFill>
                  </a:rPr>
                  <a:t> introduces a bias. If </a:t>
                </a:r>
                <a14:m>
                  <m:oMath xmlns:m="http://schemas.openxmlformats.org/officeDocument/2006/math">
                    <m:r>
                      <a:rPr lang="en-GB" i="1" smtClean="0">
                        <a:solidFill>
                          <a:schemeClr val="tx2"/>
                        </a:solidFill>
                        <a:latin typeface="Cambria Math" panose="02040503050406030204" pitchFamily="18" charset="0"/>
                        <a:ea typeface="Cambria Math" panose="02040503050406030204" pitchFamily="18" charset="0"/>
                      </a:rPr>
                      <m:t>𝜖</m:t>
                    </m:r>
                  </m:oMath>
                </a14:m>
                <a:r>
                  <a:rPr lang="en-GB" dirty="0">
                    <a:solidFill>
                      <a:schemeClr val="tx2"/>
                    </a:solidFill>
                  </a:rPr>
                  <a:t> is sufficiently small, this bias may be negligible, but it can be difficult to verify whether that is really the case</a:t>
                </a:r>
              </a:p>
              <a:p>
                <a:pPr marL="257175" indent="-257175">
                  <a:buFont typeface="Arial" panose="020B0604020202020204" pitchFamily="34" charset="0"/>
                  <a:buChar char="•"/>
                </a:pPr>
                <a:r>
                  <a:rPr lang="en-GB" dirty="0">
                    <a:solidFill>
                      <a:schemeClr val="tx2"/>
                    </a:solidFill>
                  </a:rPr>
                  <a:t>If one uses summary statistics that don’t sufficiently represent the data, inference will be biased</a:t>
                </a:r>
              </a:p>
              <a:p>
                <a:pPr marL="257175" indent="-257175">
                  <a:buFont typeface="Arial" panose="020B0604020202020204" pitchFamily="34" charset="0"/>
                  <a:buChar char="•"/>
                </a:pPr>
                <a:r>
                  <a:rPr lang="en-GB" dirty="0">
                    <a:solidFill>
                      <a:schemeClr val="tx2"/>
                    </a:solidFill>
                  </a:rPr>
                  <a:t>Problems exploring posteriors with lots of parameters as no gradient information</a:t>
                </a:r>
              </a:p>
              <a:p>
                <a:pPr marL="257175" indent="-257175">
                  <a:buFont typeface="Arial" panose="020B0604020202020204" pitchFamily="34" charset="0"/>
                  <a:buChar char="•"/>
                </a:pPr>
                <a:r>
                  <a:rPr lang="en-GB" dirty="0">
                    <a:solidFill>
                      <a:schemeClr val="tx2"/>
                    </a:solidFill>
                  </a:rPr>
                  <a:t>Lots of the tools that have been developed to diagnose traditional MCMC methods don’t apply to ABC (as no likelihood)</a:t>
                </a:r>
              </a:p>
            </p:txBody>
          </p:sp>
        </mc:Choice>
        <mc:Fallback>
          <p:sp>
            <p:nvSpPr>
              <p:cNvPr id="3" name="Content Placeholder 2">
                <a:extLst>
                  <a:ext uri="{FF2B5EF4-FFF2-40B4-BE49-F238E27FC236}">
                    <a16:creationId xmlns:a16="http://schemas.microsoft.com/office/drawing/2014/main" id="{3C051D8A-B6AB-214A-83B8-0E22A3E4AF21}"/>
                  </a:ext>
                </a:extLst>
              </p:cNvPr>
              <p:cNvSpPr>
                <a:spLocks noGrp="1" noRot="1" noChangeAspect="1" noMove="1" noResize="1" noEditPoints="1" noAdjustHandles="1" noChangeArrowheads="1" noChangeShapeType="1" noTextEdit="1"/>
              </p:cNvSpPr>
              <p:nvPr>
                <p:ph idx="1"/>
              </p:nvPr>
            </p:nvSpPr>
            <p:spPr>
              <a:xfrm>
                <a:off x="628650" y="832577"/>
                <a:ext cx="7886700" cy="3693319"/>
              </a:xfrm>
              <a:blipFill>
                <a:blip r:embed="rId2"/>
                <a:stretch>
                  <a:fillRect l="-161" t="-342" r="-965"/>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D5E09E0-FCD7-424B-B4BA-89AC82031C6E}"/>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8BF058A6-47B2-CB41-96D8-393988CAF515}"/>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25</a:t>
            </a:fld>
            <a:endParaRPr lang="en-GB"/>
          </a:p>
        </p:txBody>
      </p:sp>
    </p:spTree>
    <p:extLst>
      <p:ext uri="{BB962C8B-B14F-4D97-AF65-F5344CB8AC3E}">
        <p14:creationId xmlns:p14="http://schemas.microsoft.com/office/powerpoint/2010/main" val="2237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785B-D8DF-6D49-8A0D-01BC179A489B}"/>
              </a:ext>
            </a:extLst>
          </p:cNvPr>
          <p:cNvSpPr>
            <a:spLocks noGrp="1"/>
          </p:cNvSpPr>
          <p:nvPr>
            <p:ph type="title"/>
          </p:nvPr>
        </p:nvSpPr>
        <p:spPr/>
        <p:txBody>
          <a:bodyPr/>
          <a:lstStyle/>
          <a:p>
            <a:r>
              <a:rPr lang="en-GB" cap="none" dirty="0"/>
              <a:t>ABC algorithms</a:t>
            </a:r>
          </a:p>
        </p:txBody>
      </p:sp>
      <p:sp>
        <p:nvSpPr>
          <p:cNvPr id="3" name="Content Placeholder 2">
            <a:extLst>
              <a:ext uri="{FF2B5EF4-FFF2-40B4-BE49-F238E27FC236}">
                <a16:creationId xmlns:a16="http://schemas.microsoft.com/office/drawing/2014/main" id="{AD6994D4-6E45-324B-80A7-6598F78F214E}"/>
              </a:ext>
            </a:extLst>
          </p:cNvPr>
          <p:cNvSpPr>
            <a:spLocks noGrp="1"/>
          </p:cNvSpPr>
          <p:nvPr>
            <p:ph idx="1"/>
          </p:nvPr>
        </p:nvSpPr>
        <p:spPr>
          <a:xfrm>
            <a:off x="628650" y="1059583"/>
            <a:ext cx="7886700" cy="3104696"/>
          </a:xfrm>
        </p:spPr>
        <p:txBody>
          <a:bodyPr/>
          <a:lstStyle/>
          <a:p>
            <a:pPr marL="257175" indent="-257175">
              <a:buFont typeface="Arial" panose="020B0604020202020204" pitchFamily="34" charset="0"/>
              <a:buChar char="•"/>
            </a:pPr>
            <a:r>
              <a:rPr lang="en-GB" dirty="0">
                <a:solidFill>
                  <a:schemeClr val="tx2"/>
                </a:solidFill>
              </a:rPr>
              <a:t>So far, we’ve focused on rejection ABC, but more complicated ABC algorithms exist</a:t>
            </a:r>
          </a:p>
          <a:p>
            <a:pPr marL="257175" indent="-257175">
              <a:buFont typeface="Arial" panose="020B0604020202020204" pitchFamily="34" charset="0"/>
              <a:buChar char="•"/>
            </a:pPr>
            <a:r>
              <a:rPr lang="en-GB" dirty="0">
                <a:solidFill>
                  <a:schemeClr val="tx2"/>
                </a:solidFill>
              </a:rPr>
              <a:t>Mainly focused on using existing existing points in the posterior to suggest new points, increasing sampling efficiency</a:t>
            </a:r>
          </a:p>
          <a:p>
            <a:pPr marL="257175" indent="-257175">
              <a:buFont typeface="Arial" panose="020B0604020202020204" pitchFamily="34" charset="0"/>
              <a:buChar char="•"/>
            </a:pPr>
            <a:r>
              <a:rPr lang="en-GB" dirty="0">
                <a:solidFill>
                  <a:schemeClr val="tx2"/>
                </a:solidFill>
              </a:rPr>
              <a:t>Examples</a:t>
            </a:r>
          </a:p>
          <a:p>
            <a:pPr marL="526256" lvl="1" indent="-257175">
              <a:buFont typeface="Arial" panose="020B0604020202020204" pitchFamily="34" charset="0"/>
              <a:buChar char="•"/>
            </a:pPr>
            <a:r>
              <a:rPr lang="en-GB" dirty="0">
                <a:solidFill>
                  <a:schemeClr val="tx2"/>
                </a:solidFill>
              </a:rPr>
              <a:t>MCMC ABC </a:t>
            </a:r>
          </a:p>
          <a:p>
            <a:pPr marL="526256" lvl="1" indent="-257175">
              <a:buFont typeface="Arial" panose="020B0604020202020204" pitchFamily="34" charset="0"/>
              <a:buChar char="•"/>
            </a:pPr>
            <a:r>
              <a:rPr lang="en-GB" dirty="0">
                <a:solidFill>
                  <a:schemeClr val="tx2"/>
                </a:solidFill>
              </a:rPr>
              <a:t>Sequential Monte Carlo ABC </a:t>
            </a:r>
          </a:p>
          <a:p>
            <a:pPr marL="526256" lvl="1" indent="-257175">
              <a:buFont typeface="Arial" panose="020B0604020202020204" pitchFamily="34" charset="0"/>
              <a:buChar char="•"/>
            </a:pPr>
            <a:r>
              <a:rPr lang="en-GB" dirty="0">
                <a:solidFill>
                  <a:schemeClr val="tx2"/>
                </a:solidFill>
              </a:rPr>
              <a:t>Population Monte Carlo ABC</a:t>
            </a:r>
          </a:p>
          <a:p>
            <a:pPr marL="526256" lvl="1" indent="-257175">
              <a:buFont typeface="Arial" panose="020B0604020202020204" pitchFamily="34" charset="0"/>
              <a:buChar char="•"/>
            </a:pPr>
            <a:r>
              <a:rPr lang="en-GB" dirty="0">
                <a:solidFill>
                  <a:schemeClr val="tx2"/>
                </a:solidFill>
              </a:rPr>
              <a:t>Simulated annealing ABC</a:t>
            </a:r>
          </a:p>
          <a:p>
            <a:pPr marL="257175" indent="-257175">
              <a:buFont typeface="Arial" panose="020B0604020202020204" pitchFamily="34" charset="0"/>
              <a:buChar char="•"/>
            </a:pPr>
            <a:r>
              <a:rPr lang="en-GB" dirty="0">
                <a:solidFill>
                  <a:schemeClr val="tx2"/>
                </a:solidFill>
              </a:rPr>
              <a:t>Generally much more efficient than rejection based methods, but samples are not necessarily independently drawn from posterior</a:t>
            </a:r>
          </a:p>
        </p:txBody>
      </p:sp>
      <p:sp>
        <p:nvSpPr>
          <p:cNvPr id="4" name="Date Placeholder 3">
            <a:extLst>
              <a:ext uri="{FF2B5EF4-FFF2-40B4-BE49-F238E27FC236}">
                <a16:creationId xmlns:a16="http://schemas.microsoft.com/office/drawing/2014/main" id="{6E600A88-B206-1F4E-B3C6-BE60D0BD4F2C}"/>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a:p>
        </p:txBody>
      </p:sp>
      <p:sp>
        <p:nvSpPr>
          <p:cNvPr id="6" name="Slide Number Placeholder 5">
            <a:extLst>
              <a:ext uri="{FF2B5EF4-FFF2-40B4-BE49-F238E27FC236}">
                <a16:creationId xmlns:a16="http://schemas.microsoft.com/office/drawing/2014/main" id="{46FDD202-553D-9B41-B9B0-67E3116D8BAE}"/>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26</a:t>
            </a:fld>
            <a:endParaRPr lang="en-GB"/>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192D5D-85D8-104E-AA0A-6BA8D6E0A55D}"/>
                  </a:ext>
                </a:extLst>
              </p:cNvPr>
              <p:cNvSpPr txBox="1"/>
              <p:nvPr/>
            </p:nvSpPr>
            <p:spPr>
              <a:xfrm>
                <a:off x="4111911" y="2784724"/>
                <a:ext cx="991682" cy="300082"/>
              </a:xfrm>
              <a:prstGeom prst="rect">
                <a:avLst/>
              </a:prstGeom>
              <a:noFill/>
            </p:spPr>
            <p:txBody>
              <a:bodyPr wrap="none" rtlCol="0">
                <a:spAutoFit/>
              </a:bodyPr>
              <a:lstStyle/>
              <a:p>
                <a:r>
                  <a:rPr lang="en-GB" sz="1350" dirty="0">
                    <a:solidFill>
                      <a:schemeClr val="tx2"/>
                    </a:solidFill>
                  </a:rPr>
                  <a:t>Adaptive </a:t>
                </a:r>
                <a14:m>
                  <m:oMath xmlns:m="http://schemas.openxmlformats.org/officeDocument/2006/math">
                    <m:r>
                      <a:rPr lang="en-GB" sz="1350" i="1">
                        <a:solidFill>
                          <a:schemeClr val="tx2"/>
                        </a:solidFill>
                        <a:latin typeface="Cambria Math" panose="02040503050406030204" pitchFamily="18" charset="0"/>
                        <a:ea typeface="Cambria Math" panose="02040503050406030204" pitchFamily="18" charset="0"/>
                      </a:rPr>
                      <m:t>𝜖</m:t>
                    </m:r>
                  </m:oMath>
                </a14:m>
                <a:endParaRPr lang="en-GB" sz="1350" dirty="0">
                  <a:solidFill>
                    <a:schemeClr val="tx2"/>
                  </a:solidFill>
                </a:endParaRPr>
              </a:p>
            </p:txBody>
          </p:sp>
        </mc:Choice>
        <mc:Fallback>
          <p:sp>
            <p:nvSpPr>
              <p:cNvPr id="7" name="TextBox 6">
                <a:extLst>
                  <a:ext uri="{FF2B5EF4-FFF2-40B4-BE49-F238E27FC236}">
                    <a16:creationId xmlns:a16="http://schemas.microsoft.com/office/drawing/2014/main" id="{C8192D5D-85D8-104E-AA0A-6BA8D6E0A55D}"/>
                  </a:ext>
                </a:extLst>
              </p:cNvPr>
              <p:cNvSpPr txBox="1">
                <a:spLocks noRot="1" noChangeAspect="1" noMove="1" noResize="1" noEditPoints="1" noAdjustHandles="1" noChangeArrowheads="1" noChangeShapeType="1" noTextEdit="1"/>
              </p:cNvSpPr>
              <p:nvPr/>
            </p:nvSpPr>
            <p:spPr>
              <a:xfrm>
                <a:off x="4111911" y="2784724"/>
                <a:ext cx="991682" cy="300082"/>
              </a:xfrm>
              <a:prstGeom prst="rect">
                <a:avLst/>
              </a:prstGeom>
              <a:blipFill>
                <a:blip r:embed="rId3"/>
                <a:stretch>
                  <a:fillRect l="-2564" t="-4167" b="-20833"/>
                </a:stretch>
              </a:blipFill>
            </p:spPr>
            <p:txBody>
              <a:bodyPr/>
              <a:lstStyle/>
              <a:p>
                <a:r>
                  <a:rPr lang="en-GB">
                    <a:noFill/>
                  </a:rPr>
                  <a:t> </a:t>
                </a:r>
              </a:p>
            </p:txBody>
          </p:sp>
        </mc:Fallback>
      </mc:AlternateContent>
      <p:sp>
        <p:nvSpPr>
          <p:cNvPr id="11" name="Right Brace 10">
            <a:extLst>
              <a:ext uri="{FF2B5EF4-FFF2-40B4-BE49-F238E27FC236}">
                <a16:creationId xmlns:a16="http://schemas.microsoft.com/office/drawing/2014/main" id="{7E9DE28D-8133-3F45-8A81-7F92B1B1D016}"/>
              </a:ext>
            </a:extLst>
          </p:cNvPr>
          <p:cNvSpPr/>
          <p:nvPr/>
        </p:nvSpPr>
        <p:spPr>
          <a:xfrm>
            <a:off x="3878391" y="2529720"/>
            <a:ext cx="162018" cy="8100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Tree>
    <p:extLst>
      <p:ext uri="{BB962C8B-B14F-4D97-AF65-F5344CB8AC3E}">
        <p14:creationId xmlns:p14="http://schemas.microsoft.com/office/powerpoint/2010/main" val="15959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36C6-360B-5946-853A-EBC15513C3B5}"/>
              </a:ext>
            </a:extLst>
          </p:cNvPr>
          <p:cNvSpPr>
            <a:spLocks noGrp="1"/>
          </p:cNvSpPr>
          <p:nvPr>
            <p:ph type="title"/>
          </p:nvPr>
        </p:nvSpPr>
        <p:spPr>
          <a:xfrm>
            <a:off x="272054" y="324360"/>
            <a:ext cx="7886700" cy="461665"/>
          </a:xfrm>
        </p:spPr>
        <p:txBody>
          <a:bodyPr/>
          <a:lstStyle/>
          <a:p>
            <a:r>
              <a:rPr lang="en-GB" cap="none" dirty="0"/>
              <a:t>ABC software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059009-FFBD-DB4E-8115-28A0E9737A28}"/>
                  </a:ext>
                </a:extLst>
              </p:cNvPr>
              <p:cNvSpPr>
                <a:spLocks noGrp="1"/>
              </p:cNvSpPr>
              <p:nvPr>
                <p:ph idx="1"/>
              </p:nvPr>
            </p:nvSpPr>
            <p:spPr>
              <a:xfrm>
                <a:off x="628650" y="786025"/>
                <a:ext cx="7886700" cy="4299254"/>
              </a:xfrm>
            </p:spPr>
            <p:txBody>
              <a:bodyPr/>
              <a:lstStyle/>
              <a:p>
                <a:r>
                  <a:rPr lang="en-GB" dirty="0">
                    <a:solidFill>
                      <a:schemeClr val="tx2"/>
                    </a:solidFill>
                  </a:rPr>
                  <a:t>One can implement one’s own ABC algorithm, but fortunately there are many existing implementations that have done the hard work for us</a:t>
                </a:r>
              </a:p>
              <a:p>
                <a:pPr marL="257175" indent="-257175">
                  <a:buFont typeface="Arial" panose="020B0604020202020204" pitchFamily="34" charset="0"/>
                  <a:buChar char="•"/>
                </a:pPr>
                <a:r>
                  <a:rPr lang="en-GB" dirty="0">
                    <a:solidFill>
                      <a:schemeClr val="tx2"/>
                    </a:solidFill>
                  </a:rPr>
                  <a:t>Python:</a:t>
                </a:r>
              </a:p>
              <a:p>
                <a:pPr marL="526256" lvl="1" indent="-257175">
                  <a:buFont typeface="Arial" panose="020B0604020202020204" pitchFamily="34" charset="0"/>
                  <a:buChar char="•"/>
                </a:pPr>
                <a:r>
                  <a:rPr lang="en-GB" dirty="0" err="1">
                    <a:solidFill>
                      <a:schemeClr val="tx2"/>
                    </a:solidFill>
                  </a:rPr>
                  <a:t>ABCpy</a:t>
                </a:r>
                <a:r>
                  <a:rPr lang="en-GB" dirty="0">
                    <a:solidFill>
                      <a:schemeClr val="tx2"/>
                    </a:solidFill>
                  </a:rPr>
                  <a:t> (Rejection, PMC-ABC, SMC-ABC, S-ABC, etc.)</a:t>
                </a:r>
              </a:p>
              <a:p>
                <a:pPr marL="526256" lvl="1" indent="-257175">
                  <a:buFont typeface="Arial" panose="020B0604020202020204" pitchFamily="34" charset="0"/>
                  <a:buChar char="•"/>
                </a:pPr>
                <a:r>
                  <a:rPr lang="en-GB" dirty="0" err="1">
                    <a:solidFill>
                      <a:schemeClr val="tx2"/>
                    </a:solidFill>
                  </a:rPr>
                  <a:t>pyABC</a:t>
                </a:r>
                <a:r>
                  <a:rPr lang="en-GB" dirty="0">
                    <a:solidFill>
                      <a:schemeClr val="tx2"/>
                    </a:solidFill>
                  </a:rPr>
                  <a:t> (SMC-ABC)</a:t>
                </a:r>
              </a:p>
              <a:p>
                <a:pPr marL="526256" lvl="1" indent="-257175">
                  <a:buFont typeface="Arial" panose="020B0604020202020204" pitchFamily="34" charset="0"/>
                  <a:buChar char="•"/>
                </a:pPr>
                <a:r>
                  <a:rPr lang="en-GB" dirty="0">
                    <a:solidFill>
                      <a:schemeClr val="tx2"/>
                    </a:solidFill>
                  </a:rPr>
                  <a:t>ABC-</a:t>
                </a:r>
                <a:r>
                  <a:rPr lang="en-GB" dirty="0" err="1">
                    <a:solidFill>
                      <a:schemeClr val="tx2"/>
                    </a:solidFill>
                  </a:rPr>
                  <a:t>SyyBio</a:t>
                </a:r>
                <a:r>
                  <a:rPr lang="en-GB" dirty="0">
                    <a:solidFill>
                      <a:schemeClr val="tx2"/>
                    </a:solidFill>
                  </a:rPr>
                  <a:t> (SMC-ABC – designed for Systems Biology)</a:t>
                </a:r>
              </a:p>
              <a:p>
                <a:pPr marL="257175" indent="-257175">
                  <a:buFont typeface="Arial" panose="020B0604020202020204" pitchFamily="34" charset="0"/>
                  <a:buChar char="•"/>
                </a:pPr>
                <a:r>
                  <a:rPr lang="en-GB" dirty="0">
                    <a:solidFill>
                      <a:schemeClr val="tx2"/>
                    </a:solidFill>
                  </a:rPr>
                  <a:t>R:</a:t>
                </a:r>
              </a:p>
              <a:p>
                <a:pPr marL="526256" lvl="1" indent="-257175">
                  <a:buFont typeface="Arial" panose="020B0604020202020204" pitchFamily="34" charset="0"/>
                  <a:buChar char="•"/>
                </a:pPr>
                <a:r>
                  <a:rPr lang="en-GB" dirty="0" err="1">
                    <a:solidFill>
                      <a:schemeClr val="tx2"/>
                    </a:solidFill>
                  </a:rPr>
                  <a:t>abc</a:t>
                </a:r>
                <a:r>
                  <a:rPr lang="en-GB" dirty="0">
                    <a:solidFill>
                      <a:schemeClr val="tx2"/>
                    </a:solidFill>
                  </a:rPr>
                  <a:t> (Rejection but with methods to overcome the imperfect match between </a:t>
                </a:r>
                <a14:m>
                  <m:oMath xmlns:m="http://schemas.openxmlformats.org/officeDocument/2006/math">
                    <m:r>
                      <a:rPr lang="en-GB" i="1" dirty="0" smtClean="0">
                        <a:solidFill>
                          <a:schemeClr val="tx2"/>
                        </a:solidFill>
                        <a:latin typeface="Cambria Math" panose="02040503050406030204" pitchFamily="18" charset="0"/>
                      </a:rPr>
                      <m:t>𝑆</m:t>
                    </m:r>
                    <m:r>
                      <a:rPr lang="en-GB" i="1" dirty="0" smtClean="0">
                        <a:solidFill>
                          <a:schemeClr val="tx2"/>
                        </a:solidFill>
                        <a:latin typeface="Cambria Math" panose="02040503050406030204" pitchFamily="18" charset="0"/>
                      </a:rPr>
                      <m:t>(</m:t>
                    </m:r>
                    <m:r>
                      <a:rPr lang="en-GB" i="1" dirty="0" smtClean="0">
                        <a:solidFill>
                          <a:schemeClr val="tx2"/>
                        </a:solidFill>
                        <a:latin typeface="Cambria Math" panose="02040503050406030204" pitchFamily="18" charset="0"/>
                      </a:rPr>
                      <m:t>𝑋</m:t>
                    </m:r>
                    <m:r>
                      <a:rPr lang="en-GB" i="1" dirty="0" smtClean="0">
                        <a:solidFill>
                          <a:schemeClr val="tx2"/>
                        </a:solidFill>
                        <a:latin typeface="Cambria Math" panose="02040503050406030204" pitchFamily="18" charset="0"/>
                      </a:rPr>
                      <m:t>) </m:t>
                    </m:r>
                  </m:oMath>
                </a14:m>
                <a:r>
                  <a:rPr lang="en-GB" dirty="0">
                    <a:solidFill>
                      <a:schemeClr val="tx2"/>
                    </a:solidFill>
                  </a:rPr>
                  <a:t>and </a:t>
                </a:r>
                <a14:m>
                  <m:oMath xmlns:m="http://schemas.openxmlformats.org/officeDocument/2006/math">
                    <m:r>
                      <a:rPr lang="en-GB" i="1" dirty="0" smtClean="0">
                        <a:solidFill>
                          <a:schemeClr val="tx2"/>
                        </a:solidFill>
                        <a:latin typeface="Cambria Math" panose="02040503050406030204" pitchFamily="18" charset="0"/>
                      </a:rPr>
                      <m:t>𝑆</m:t>
                    </m:r>
                    <m:r>
                      <a:rPr lang="en-GB" i="1" dirty="0" smtClean="0">
                        <a:solidFill>
                          <a:schemeClr val="tx2"/>
                        </a:solidFill>
                        <a:latin typeface="Cambria Math" panose="02040503050406030204" pitchFamily="18" charset="0"/>
                      </a:rPr>
                      <m:t>(</m:t>
                    </m:r>
                    <m:r>
                      <a:rPr lang="en-GB" i="1" dirty="0">
                        <a:solidFill>
                          <a:schemeClr val="tx2"/>
                        </a:solidFill>
                        <a:latin typeface="Cambria Math" panose="02040503050406030204" pitchFamily="18" charset="0"/>
                      </a:rPr>
                      <m:t>𝑌</m:t>
                    </m:r>
                    <m:r>
                      <a:rPr lang="en-GB" i="1" dirty="0" smtClean="0">
                        <a:solidFill>
                          <a:schemeClr val="tx2"/>
                        </a:solidFill>
                        <a:latin typeface="Cambria Math" panose="02040503050406030204" pitchFamily="18" charset="0"/>
                      </a:rPr>
                      <m:t>)</m:t>
                    </m:r>
                  </m:oMath>
                </a14:m>
                <a:r>
                  <a:rPr lang="en-GB" dirty="0">
                    <a:solidFill>
                      <a:schemeClr val="tx2"/>
                    </a:solidFill>
                  </a:rPr>
                  <a:t>)</a:t>
                </a:r>
              </a:p>
              <a:p>
                <a:pPr marL="526256" lvl="1" indent="-257175">
                  <a:buFont typeface="Arial" panose="020B0604020202020204" pitchFamily="34" charset="0"/>
                  <a:buChar char="•"/>
                </a:pPr>
                <a:r>
                  <a:rPr lang="en-GB" dirty="0" err="1">
                    <a:solidFill>
                      <a:schemeClr val="tx2"/>
                    </a:solidFill>
                  </a:rPr>
                  <a:t>EasyABC</a:t>
                </a:r>
                <a:r>
                  <a:rPr lang="en-GB" dirty="0">
                    <a:solidFill>
                      <a:schemeClr val="tx2"/>
                    </a:solidFill>
                  </a:rPr>
                  <a:t> (Rejection, SMC-ABC, S-ABC, MCMC-ABC) </a:t>
                </a:r>
              </a:p>
              <a:p>
                <a:pPr marL="257175" indent="-257175">
                  <a:buFont typeface="Arial" panose="020B0604020202020204" pitchFamily="34" charset="0"/>
                  <a:buChar char="•"/>
                </a:pPr>
                <a:r>
                  <a:rPr lang="en-GB" dirty="0">
                    <a:solidFill>
                      <a:schemeClr val="tx2"/>
                    </a:solidFill>
                  </a:rPr>
                  <a:t>Julia:</a:t>
                </a:r>
              </a:p>
              <a:p>
                <a:pPr marL="526256" lvl="1" indent="-257175">
                  <a:buFont typeface="Arial" panose="020B0604020202020204" pitchFamily="34" charset="0"/>
                  <a:buChar char="•"/>
                </a:pPr>
                <a:r>
                  <a:rPr lang="en-GB" dirty="0" err="1">
                    <a:solidFill>
                      <a:schemeClr val="tx2"/>
                    </a:solidFill>
                  </a:rPr>
                  <a:t>ApproxBayes</a:t>
                </a:r>
                <a:r>
                  <a:rPr lang="en-GB" dirty="0">
                    <a:solidFill>
                      <a:schemeClr val="tx2"/>
                    </a:solidFill>
                  </a:rPr>
                  <a:t> (Rejection, SMC-ABC) </a:t>
                </a:r>
              </a:p>
              <a:p>
                <a:pPr marL="526256" lvl="1" indent="-257175">
                  <a:buFont typeface="Arial" panose="020B0604020202020204" pitchFamily="34" charset="0"/>
                  <a:buChar char="•"/>
                </a:pPr>
                <a:r>
                  <a:rPr lang="en-GB" dirty="0">
                    <a:solidFill>
                      <a:schemeClr val="tx2"/>
                    </a:solidFill>
                  </a:rPr>
                  <a:t>ABC (PMC-ABC)</a:t>
                </a:r>
              </a:p>
              <a:p>
                <a:pPr marL="526256" lvl="1" indent="-257175">
                  <a:buFont typeface="Arial" panose="020B0604020202020204" pitchFamily="34" charset="0"/>
                  <a:buChar char="•"/>
                </a:pPr>
                <a:r>
                  <a:rPr lang="en-GB" dirty="0" err="1">
                    <a:solidFill>
                      <a:schemeClr val="tx2"/>
                    </a:solidFill>
                  </a:rPr>
                  <a:t>GpABC</a:t>
                </a:r>
                <a:r>
                  <a:rPr lang="en-GB" dirty="0">
                    <a:solidFill>
                      <a:schemeClr val="tx2"/>
                    </a:solidFill>
                  </a:rPr>
                  <a:t> (Rejection, SMC-ABC, emulator approach where a small number of simulations are used to train a regression model)</a:t>
                </a:r>
              </a:p>
            </p:txBody>
          </p:sp>
        </mc:Choice>
        <mc:Fallback>
          <p:sp>
            <p:nvSpPr>
              <p:cNvPr id="3" name="Content Placeholder 2">
                <a:extLst>
                  <a:ext uri="{FF2B5EF4-FFF2-40B4-BE49-F238E27FC236}">
                    <a16:creationId xmlns:a16="http://schemas.microsoft.com/office/drawing/2014/main" id="{55059009-FFBD-DB4E-8115-28A0E9737A28}"/>
                  </a:ext>
                </a:extLst>
              </p:cNvPr>
              <p:cNvSpPr>
                <a:spLocks noGrp="1" noRot="1" noChangeAspect="1" noMove="1" noResize="1" noEditPoints="1" noAdjustHandles="1" noChangeArrowheads="1" noChangeShapeType="1" noTextEdit="1"/>
              </p:cNvSpPr>
              <p:nvPr>
                <p:ph idx="1"/>
              </p:nvPr>
            </p:nvSpPr>
            <p:spPr>
              <a:xfrm>
                <a:off x="628650" y="786025"/>
                <a:ext cx="7886700" cy="4299254"/>
              </a:xfrm>
              <a:blipFill>
                <a:blip r:embed="rId2"/>
                <a:stretch>
                  <a:fillRect l="-322" t="-294" r="-16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A0455ABD-AB26-644C-B2CC-D73BEC68DF97}"/>
              </a:ext>
            </a:extLst>
          </p:cNvPr>
          <p:cNvSpPr>
            <a:spLocks noGrp="1"/>
          </p:cNvSpPr>
          <p:nvPr>
            <p:ph type="dt" sz="half" idx="10"/>
          </p:nvPr>
        </p:nvSpPr>
        <p:spPr>
          <a:xfrm>
            <a:off x="839788" y="6330227"/>
            <a:ext cx="5256000" cy="123111"/>
          </a:xfrm>
          <a:prstGeom prst="rect">
            <a:avLst/>
          </a:prstGeom>
        </p:spPr>
        <p:txBody>
          <a:bodyPr vert="horz" wrap="square" lIns="0" tIns="0" rIns="0" bIns="0" rtlCol="0" anchor="b" anchorCtr="0">
            <a:spAutoFit/>
          </a:bodyP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404475-5ECB-4D36-A4F5-040C1856A096}" type="datetime2">
              <a:rPr lang="en-GB" smtClean="0"/>
              <a:pPr/>
              <a:t>Monday, 13 June 2022</a:t>
            </a:fld>
            <a:endParaRPr lang="en-GB" dirty="0"/>
          </a:p>
        </p:txBody>
      </p:sp>
      <p:sp>
        <p:nvSpPr>
          <p:cNvPr id="6" name="Slide Number Placeholder 5">
            <a:extLst>
              <a:ext uri="{FF2B5EF4-FFF2-40B4-BE49-F238E27FC236}">
                <a16:creationId xmlns:a16="http://schemas.microsoft.com/office/drawing/2014/main" id="{345632E1-7DFF-334C-A5A0-3DA62170AF66}"/>
              </a:ext>
            </a:extLst>
          </p:cNvPr>
          <p:cNvSpPr>
            <a:spLocks noGrp="1"/>
          </p:cNvSpPr>
          <p:nvPr>
            <p:ph type="sldNum" sz="quarter" idx="12"/>
          </p:nvPr>
        </p:nvSpPr>
        <p:spPr>
          <a:xfrm>
            <a:off x="0" y="6330227"/>
            <a:ext cx="767408" cy="123111"/>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0E331C-8DD5-41DE-A1D8-42719F204B7E}" type="slidenum">
              <a:rPr lang="en-GB" smtClean="0"/>
              <a:pPr/>
              <a:t>27</a:t>
            </a:fld>
            <a:endParaRPr lang="en-GB"/>
          </a:p>
        </p:txBody>
      </p:sp>
    </p:spTree>
    <p:extLst>
      <p:ext uri="{BB962C8B-B14F-4D97-AF65-F5344CB8AC3E}">
        <p14:creationId xmlns:p14="http://schemas.microsoft.com/office/powerpoint/2010/main" val="245731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Why is modelling important?</a:t>
            </a:r>
          </a:p>
        </p:txBody>
      </p:sp>
      <p:sp>
        <p:nvSpPr>
          <p:cNvPr id="5" name="Content Placeholder 4"/>
          <p:cNvSpPr>
            <a:spLocks noGrp="1"/>
          </p:cNvSpPr>
          <p:nvPr>
            <p:ph idx="1"/>
          </p:nvPr>
        </p:nvSpPr>
        <p:spPr>
          <a:xfrm>
            <a:off x="215027" y="909681"/>
            <a:ext cx="5021207" cy="4024628"/>
          </a:xfrm>
        </p:spPr>
        <p:txBody>
          <a:bodyPr>
            <a:normAutofit/>
          </a:bodyPr>
          <a:lstStyle/>
          <a:p>
            <a:pPr marL="285750" indent="-285750">
              <a:buFont typeface="Arial" panose="020B0604020202020204" pitchFamily="34" charset="0"/>
              <a:buChar char="•"/>
            </a:pPr>
            <a:r>
              <a:rPr lang="en-GB" dirty="0"/>
              <a:t>By expressing models in mathematical terms, we are better able to define the predictions of a given model and compare different models to each other</a:t>
            </a:r>
          </a:p>
          <a:p>
            <a:pPr marL="285750" indent="-285750">
              <a:buFont typeface="Arial" panose="020B0604020202020204" pitchFamily="34" charset="0"/>
              <a:buChar char="•"/>
            </a:pPr>
            <a:r>
              <a:rPr lang="en-GB" dirty="0"/>
              <a:t>Testing models allows one to understand what aspects of a system are important </a:t>
            </a:r>
          </a:p>
          <a:p>
            <a:pPr marL="285750" indent="-285750">
              <a:buFont typeface="Arial" panose="020B0604020202020204" pitchFamily="34" charset="0"/>
              <a:buChar char="•"/>
            </a:pPr>
            <a:r>
              <a:rPr lang="en-GB" dirty="0"/>
              <a:t>Writing down a model mathematically forces you to acknowledge the assumptions underlying it</a:t>
            </a:r>
          </a:p>
          <a:p>
            <a:pPr marL="285750" indent="-285750">
              <a:buFont typeface="Arial" panose="020B0604020202020204" pitchFamily="34" charset="0"/>
              <a:buChar char="•"/>
            </a:pPr>
            <a:r>
              <a:rPr lang="en-GB" dirty="0"/>
              <a:t>Models can guide experimental design</a:t>
            </a:r>
          </a:p>
          <a:p>
            <a:pPr marL="285750" indent="-285750">
              <a:buFont typeface="Arial" panose="020B0604020202020204" pitchFamily="34" charset="0"/>
              <a:buChar char="•"/>
            </a:pPr>
            <a:r>
              <a:rPr lang="en-GB" dirty="0"/>
              <a:t>Modelling allows for well-defined null hypothesis to be constructed</a:t>
            </a:r>
          </a:p>
          <a:p>
            <a:pPr marL="285750" indent="-285750">
              <a:buFont typeface="Arial" panose="020B0604020202020204" pitchFamily="34" charset="0"/>
              <a:buChar char="•"/>
            </a:pPr>
            <a:r>
              <a:rPr lang="en-GB" dirty="0"/>
              <a:t>If we fit a model to what has happened in the past, we may be able to predict what will happen in the future</a:t>
            </a:r>
          </a:p>
        </p:txBody>
      </p:sp>
      <p:sp>
        <p:nvSpPr>
          <p:cNvPr id="4" name="Slide Number Placeholder 3"/>
          <p:cNvSpPr>
            <a:spLocks noGrp="1"/>
          </p:cNvSpPr>
          <p:nvPr>
            <p:ph type="sldNum" sz="quarter" idx="12"/>
          </p:nvPr>
        </p:nvSpPr>
        <p:spPr/>
        <p:txBody>
          <a:bodyPr/>
          <a:lstStyle/>
          <a:p>
            <a:fld id="{B9B2A88A-9ECB-DF45-A377-2575079D0564}" type="slidenum">
              <a:rPr lang="en-GB" smtClean="0"/>
              <a:pPr/>
              <a:t>3</a:t>
            </a:fld>
            <a:endParaRPr lang="en-GB"/>
          </a:p>
        </p:txBody>
      </p:sp>
      <p:pic>
        <p:nvPicPr>
          <p:cNvPr id="8" name="Picture 7" descr="Diagram&#10;&#10;Description automatically generated">
            <a:extLst>
              <a:ext uri="{FF2B5EF4-FFF2-40B4-BE49-F238E27FC236}">
                <a16:creationId xmlns:a16="http://schemas.microsoft.com/office/drawing/2014/main" id="{89F8A70E-7ADD-896F-FCE7-16CA07883912}"/>
              </a:ext>
            </a:extLst>
          </p:cNvPr>
          <p:cNvPicPr>
            <a:picLocks noChangeAspect="1"/>
          </p:cNvPicPr>
          <p:nvPr/>
        </p:nvPicPr>
        <p:blipFill>
          <a:blip r:embed="rId2"/>
          <a:stretch>
            <a:fillRect/>
          </a:stretch>
        </p:blipFill>
        <p:spPr>
          <a:xfrm>
            <a:off x="5739500" y="666749"/>
            <a:ext cx="2925941" cy="4178964"/>
          </a:xfrm>
          <a:prstGeom prst="rect">
            <a:avLst/>
          </a:prstGeom>
        </p:spPr>
      </p:pic>
      <p:sp>
        <p:nvSpPr>
          <p:cNvPr id="9" name="TextBox 8">
            <a:extLst>
              <a:ext uri="{FF2B5EF4-FFF2-40B4-BE49-F238E27FC236}">
                <a16:creationId xmlns:a16="http://schemas.microsoft.com/office/drawing/2014/main" id="{DF4914E3-C3FB-EC78-CD83-5718E806ECD5}"/>
              </a:ext>
            </a:extLst>
          </p:cNvPr>
          <p:cNvSpPr txBox="1"/>
          <p:nvPr/>
        </p:nvSpPr>
        <p:spPr>
          <a:xfrm>
            <a:off x="7971884" y="4845713"/>
            <a:ext cx="1172116" cy="276999"/>
          </a:xfrm>
          <a:prstGeom prst="rect">
            <a:avLst/>
          </a:prstGeom>
          <a:noFill/>
        </p:spPr>
        <p:txBody>
          <a:bodyPr wrap="none" rtlCol="0">
            <a:spAutoFit/>
          </a:bodyPr>
          <a:lstStyle/>
          <a:p>
            <a:r>
              <a:rPr lang="en-GB" sz="1200" dirty="0">
                <a:solidFill>
                  <a:schemeClr val="tx2"/>
                </a:solidFill>
              </a:rPr>
              <a:t>Knudson 1971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10;&#10;Description automatically generated with low confidence">
            <a:extLst>
              <a:ext uri="{FF2B5EF4-FFF2-40B4-BE49-F238E27FC236}">
                <a16:creationId xmlns:a16="http://schemas.microsoft.com/office/drawing/2014/main" id="{4D463933-652E-D080-3813-080325238ABF}"/>
              </a:ext>
            </a:extLst>
          </p:cNvPr>
          <p:cNvPicPr>
            <a:picLocks noChangeAspect="1"/>
          </p:cNvPicPr>
          <p:nvPr/>
        </p:nvPicPr>
        <p:blipFill>
          <a:blip r:embed="rId2"/>
          <a:stretch>
            <a:fillRect/>
          </a:stretch>
        </p:blipFill>
        <p:spPr>
          <a:xfrm>
            <a:off x="242325" y="1521576"/>
            <a:ext cx="4500000" cy="2682000"/>
          </a:xfrm>
          <a:prstGeom prst="rect">
            <a:avLst/>
          </a:prstGeom>
        </p:spPr>
      </p:pic>
      <p:sp>
        <p:nvSpPr>
          <p:cNvPr id="2" name="Text Placeholder 1">
            <a:extLst>
              <a:ext uri="{FF2B5EF4-FFF2-40B4-BE49-F238E27FC236}">
                <a16:creationId xmlns:a16="http://schemas.microsoft.com/office/drawing/2014/main" id="{B2410EBE-4A0A-7474-78E5-F1F00BAB7524}"/>
              </a:ext>
            </a:extLst>
          </p:cNvPr>
          <p:cNvSpPr>
            <a:spLocks noGrp="1"/>
          </p:cNvSpPr>
          <p:nvPr>
            <p:ph type="body" sz="quarter" idx="13"/>
          </p:nvPr>
        </p:nvSpPr>
        <p:spPr/>
        <p:txBody>
          <a:bodyPr/>
          <a:lstStyle/>
          <a:p>
            <a:r>
              <a:rPr lang="en-GB" dirty="0"/>
              <a:t>How simple is too simple?</a:t>
            </a:r>
          </a:p>
        </p:txBody>
      </p:sp>
      <p:sp>
        <p:nvSpPr>
          <p:cNvPr id="3" name="Content Placeholder 2">
            <a:extLst>
              <a:ext uri="{FF2B5EF4-FFF2-40B4-BE49-F238E27FC236}">
                <a16:creationId xmlns:a16="http://schemas.microsoft.com/office/drawing/2014/main" id="{1CBBEA04-F942-4AA3-0E7A-9FCF56AC46E1}"/>
              </a:ext>
            </a:extLst>
          </p:cNvPr>
          <p:cNvSpPr>
            <a:spLocks noGrp="1"/>
          </p:cNvSpPr>
          <p:nvPr>
            <p:ph idx="1"/>
          </p:nvPr>
        </p:nvSpPr>
        <p:spPr>
          <a:xfrm>
            <a:off x="213145" y="1184339"/>
            <a:ext cx="4558360" cy="3549984"/>
          </a:xfrm>
        </p:spPr>
        <p:txBody>
          <a:bodyPr/>
          <a:lstStyle/>
          <a:p>
            <a:pPr marL="285750" indent="-285750">
              <a:buFont typeface="Arial" panose="020B0604020202020204" pitchFamily="34" charset="0"/>
              <a:buChar char="•"/>
            </a:pPr>
            <a:r>
              <a:rPr lang="en-GB" dirty="0"/>
              <a:t>All models (whether quantitative or qualitative) rely on approximations and simplifications</a:t>
            </a:r>
          </a:p>
          <a:p>
            <a:pPr marL="285750" indent="-285750">
              <a:buFont typeface="Arial" panose="020B0604020202020204" pitchFamily="34" charset="0"/>
              <a:buChar char="•"/>
            </a:pPr>
            <a:r>
              <a:rPr lang="en-GB" dirty="0"/>
              <a:t>Overly complex models are prone to overfitting</a:t>
            </a:r>
          </a:p>
          <a:p>
            <a:pPr marL="285750" indent="-285750">
              <a:buFont typeface="Arial" panose="020B0604020202020204" pitchFamily="34" charset="0"/>
              <a:buChar char="•"/>
            </a:pPr>
            <a:r>
              <a:rPr lang="en-GB" dirty="0"/>
              <a:t>The goal of the modeller is to make your model as simple as possible, </a:t>
            </a:r>
            <a:r>
              <a:rPr lang="en-GB" i="1" dirty="0"/>
              <a:t>but no simpler</a:t>
            </a:r>
          </a:p>
          <a:p>
            <a:pPr marL="285750" indent="-285750">
              <a:buFont typeface="Arial" panose="020B0604020202020204" pitchFamily="34" charset="0"/>
              <a:buChar char="•"/>
            </a:pPr>
            <a:r>
              <a:rPr lang="en-GB" dirty="0"/>
              <a:t>You can compare different model fits explicitly to determine the “best” (e.g. BIC, AIC, etc.)</a:t>
            </a:r>
            <a:endParaRPr lang="en-GB" i="1" dirty="0"/>
          </a:p>
          <a:p>
            <a:pPr marL="285750" indent="-285750">
              <a:buFont typeface="Arial" panose="020B0604020202020204" pitchFamily="34" charset="0"/>
              <a:buChar char="•"/>
            </a:pPr>
            <a:r>
              <a:rPr lang="en-GB" dirty="0"/>
              <a:t>The degree of accuracy required of a model is determined by its purpose</a:t>
            </a:r>
          </a:p>
          <a:p>
            <a:pPr marL="465750" lvl="1" indent="-285750">
              <a:buSzPct val="70000"/>
              <a:buFont typeface="Courier New" panose="02070309020205020404" pitchFamily="49" charset="0"/>
              <a:buChar char="o"/>
            </a:pPr>
            <a:r>
              <a:rPr lang="en-GB" dirty="0"/>
              <a:t>You can use Newtonian dynamics to put a satellite in orbit, but you need General Relativity for GPS </a:t>
            </a:r>
          </a:p>
        </p:txBody>
      </p:sp>
      <p:sp>
        <p:nvSpPr>
          <p:cNvPr id="4" name="Slide Number Placeholder 3">
            <a:extLst>
              <a:ext uri="{FF2B5EF4-FFF2-40B4-BE49-F238E27FC236}">
                <a16:creationId xmlns:a16="http://schemas.microsoft.com/office/drawing/2014/main" id="{6FC9E7D7-4014-8017-4CDC-B7B501367807}"/>
              </a:ext>
            </a:extLst>
          </p:cNvPr>
          <p:cNvSpPr>
            <a:spLocks noGrp="1"/>
          </p:cNvSpPr>
          <p:nvPr>
            <p:ph type="sldNum" sz="quarter" idx="12"/>
          </p:nvPr>
        </p:nvSpPr>
        <p:spPr/>
        <p:txBody>
          <a:bodyPr/>
          <a:lstStyle/>
          <a:p>
            <a:fld id="{B9B2A88A-9ECB-DF45-A377-2575079D0564}" type="slidenum">
              <a:rPr lang="en-GB" smtClean="0"/>
              <a:pPr/>
              <a:t>4</a:t>
            </a:fld>
            <a:endParaRPr lang="en-GB" dirty="0"/>
          </a:p>
        </p:txBody>
      </p:sp>
      <p:pic>
        <p:nvPicPr>
          <p:cNvPr id="10" name="Picture 9" descr="Map&#10;&#10;Description automatically generated">
            <a:extLst>
              <a:ext uri="{FF2B5EF4-FFF2-40B4-BE49-F238E27FC236}">
                <a16:creationId xmlns:a16="http://schemas.microsoft.com/office/drawing/2014/main" id="{1CFCDCFA-D783-18B6-67BE-F683B7410F11}"/>
              </a:ext>
            </a:extLst>
          </p:cNvPr>
          <p:cNvPicPr>
            <a:picLocks noChangeAspect="1"/>
          </p:cNvPicPr>
          <p:nvPr/>
        </p:nvPicPr>
        <p:blipFill>
          <a:blip r:embed="rId3"/>
          <a:stretch>
            <a:fillRect/>
          </a:stretch>
        </p:blipFill>
        <p:spPr>
          <a:xfrm>
            <a:off x="4649949" y="1377576"/>
            <a:ext cx="4320000" cy="2970000"/>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60B2574C-35C5-E29B-4D7E-561EE0364182}"/>
              </a:ext>
            </a:extLst>
          </p:cNvPr>
          <p:cNvPicPr>
            <a:picLocks noChangeAspect="1"/>
          </p:cNvPicPr>
          <p:nvPr/>
        </p:nvPicPr>
        <p:blipFill>
          <a:blip r:embed="rId4"/>
          <a:stretch>
            <a:fillRect/>
          </a:stretch>
        </p:blipFill>
        <p:spPr>
          <a:xfrm>
            <a:off x="4804729" y="1758846"/>
            <a:ext cx="4188460" cy="2094230"/>
          </a:xfrm>
          <a:prstGeom prst="rect">
            <a:avLst/>
          </a:prstGeom>
        </p:spPr>
      </p:pic>
      <p:sp>
        <p:nvSpPr>
          <p:cNvPr id="11" name="TextBox 10">
            <a:extLst>
              <a:ext uri="{FF2B5EF4-FFF2-40B4-BE49-F238E27FC236}">
                <a16:creationId xmlns:a16="http://schemas.microsoft.com/office/drawing/2014/main" id="{A48A4BF8-9BCC-A8E6-F2E2-8ECC658A7222}"/>
              </a:ext>
            </a:extLst>
          </p:cNvPr>
          <p:cNvSpPr txBox="1"/>
          <p:nvPr/>
        </p:nvSpPr>
        <p:spPr>
          <a:xfrm>
            <a:off x="2408396" y="4462318"/>
            <a:ext cx="4852610" cy="369332"/>
          </a:xfrm>
          <a:prstGeom prst="rect">
            <a:avLst/>
          </a:prstGeom>
          <a:noFill/>
        </p:spPr>
        <p:txBody>
          <a:bodyPr wrap="none" rtlCol="0">
            <a:spAutoFit/>
          </a:bodyPr>
          <a:lstStyle/>
          <a:p>
            <a:r>
              <a:rPr lang="en-GB" dirty="0">
                <a:solidFill>
                  <a:schemeClr val="tx2"/>
                </a:solidFill>
              </a:rPr>
              <a:t>Which of these is a ”better” model of London?</a:t>
            </a:r>
          </a:p>
        </p:txBody>
      </p:sp>
    </p:spTree>
    <p:extLst>
      <p:ext uri="{BB962C8B-B14F-4D97-AF65-F5344CB8AC3E}">
        <p14:creationId xmlns:p14="http://schemas.microsoft.com/office/powerpoint/2010/main" val="6963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778A8-3765-AD15-81CB-B25D68F8052E}"/>
              </a:ext>
            </a:extLst>
          </p:cNvPr>
          <p:cNvSpPr>
            <a:spLocks noGrp="1"/>
          </p:cNvSpPr>
          <p:nvPr>
            <p:ph type="body" sz="quarter" idx="13"/>
          </p:nvPr>
        </p:nvSpPr>
        <p:spPr/>
        <p:txBody>
          <a:bodyPr/>
          <a:lstStyle/>
          <a:p>
            <a:r>
              <a:rPr lang="en-GB" dirty="0"/>
              <a:t>The lifecycle of a model</a:t>
            </a:r>
          </a:p>
        </p:txBody>
      </p:sp>
      <p:sp>
        <p:nvSpPr>
          <p:cNvPr id="4" name="Slide Number Placeholder 3">
            <a:extLst>
              <a:ext uri="{FF2B5EF4-FFF2-40B4-BE49-F238E27FC236}">
                <a16:creationId xmlns:a16="http://schemas.microsoft.com/office/drawing/2014/main" id="{4CEEB885-15CD-8F03-530A-2A75477A671F}"/>
              </a:ext>
            </a:extLst>
          </p:cNvPr>
          <p:cNvSpPr>
            <a:spLocks noGrp="1"/>
          </p:cNvSpPr>
          <p:nvPr>
            <p:ph type="sldNum" sz="quarter" idx="12"/>
          </p:nvPr>
        </p:nvSpPr>
        <p:spPr/>
        <p:txBody>
          <a:bodyPr/>
          <a:lstStyle/>
          <a:p>
            <a:fld id="{B9B2A88A-9ECB-DF45-A377-2575079D0564}" type="slidenum">
              <a:rPr lang="en-GB" smtClean="0"/>
              <a:pPr/>
              <a:t>5</a:t>
            </a:fld>
            <a:endParaRPr lang="en-GB" dirty="0"/>
          </a:p>
        </p:txBody>
      </p:sp>
      <p:sp>
        <p:nvSpPr>
          <p:cNvPr id="6" name="Oval 5">
            <a:extLst>
              <a:ext uri="{FF2B5EF4-FFF2-40B4-BE49-F238E27FC236}">
                <a16:creationId xmlns:a16="http://schemas.microsoft.com/office/drawing/2014/main" id="{8258AF8A-3E6A-8FBC-3073-830280B02BCA}"/>
              </a:ext>
            </a:extLst>
          </p:cNvPr>
          <p:cNvSpPr/>
          <p:nvPr/>
        </p:nvSpPr>
        <p:spPr>
          <a:xfrm>
            <a:off x="530949" y="2333624"/>
            <a:ext cx="1914525" cy="115252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Define biological question</a:t>
            </a:r>
          </a:p>
        </p:txBody>
      </p:sp>
      <p:sp>
        <p:nvSpPr>
          <p:cNvPr id="7" name="Oval 6">
            <a:extLst>
              <a:ext uri="{FF2B5EF4-FFF2-40B4-BE49-F238E27FC236}">
                <a16:creationId xmlns:a16="http://schemas.microsoft.com/office/drawing/2014/main" id="{1AC11F7F-2DEC-4D3F-4CEB-27996982DD71}"/>
              </a:ext>
            </a:extLst>
          </p:cNvPr>
          <p:cNvSpPr/>
          <p:nvPr/>
        </p:nvSpPr>
        <p:spPr>
          <a:xfrm>
            <a:off x="3301580" y="2334149"/>
            <a:ext cx="1914526" cy="1152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Build/refine a model</a:t>
            </a:r>
          </a:p>
        </p:txBody>
      </p:sp>
      <p:sp>
        <p:nvSpPr>
          <p:cNvPr id="8" name="Oval 7">
            <a:extLst>
              <a:ext uri="{FF2B5EF4-FFF2-40B4-BE49-F238E27FC236}">
                <a16:creationId xmlns:a16="http://schemas.microsoft.com/office/drawing/2014/main" id="{7F7D59B3-91C4-34DA-6B7B-9AAE25CC8514}"/>
              </a:ext>
            </a:extLst>
          </p:cNvPr>
          <p:cNvSpPr/>
          <p:nvPr/>
        </p:nvSpPr>
        <p:spPr>
          <a:xfrm>
            <a:off x="6207851" y="3555250"/>
            <a:ext cx="1914526" cy="1152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Fit model to data</a:t>
            </a:r>
          </a:p>
        </p:txBody>
      </p:sp>
      <p:sp>
        <p:nvSpPr>
          <p:cNvPr id="9" name="Oval 8">
            <a:extLst>
              <a:ext uri="{FF2B5EF4-FFF2-40B4-BE49-F238E27FC236}">
                <a16:creationId xmlns:a16="http://schemas.microsoft.com/office/drawing/2014/main" id="{42B540D9-4CC4-17DD-E012-D3BD8D8669B9}"/>
              </a:ext>
            </a:extLst>
          </p:cNvPr>
          <p:cNvSpPr/>
          <p:nvPr/>
        </p:nvSpPr>
        <p:spPr>
          <a:xfrm>
            <a:off x="6207851" y="1181624"/>
            <a:ext cx="1914526" cy="1152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Test model predictions</a:t>
            </a:r>
          </a:p>
        </p:txBody>
      </p:sp>
      <p:cxnSp>
        <p:nvCxnSpPr>
          <p:cNvPr id="12" name="Straight Arrow Connector 11">
            <a:extLst>
              <a:ext uri="{FF2B5EF4-FFF2-40B4-BE49-F238E27FC236}">
                <a16:creationId xmlns:a16="http://schemas.microsoft.com/office/drawing/2014/main" id="{2BCE053F-14B4-A924-E98D-1FBF0AC4CB54}"/>
              </a:ext>
            </a:extLst>
          </p:cNvPr>
          <p:cNvCxnSpPr/>
          <p:nvPr/>
        </p:nvCxnSpPr>
        <p:spPr>
          <a:xfrm>
            <a:off x="2543175" y="2909886"/>
            <a:ext cx="6572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C06DAD1-02DE-1AE6-AF72-1DF73113C168}"/>
              </a:ext>
            </a:extLst>
          </p:cNvPr>
          <p:cNvCxnSpPr>
            <a:cxnSpLocks/>
          </p:cNvCxnSpPr>
          <p:nvPr/>
        </p:nvCxnSpPr>
        <p:spPr>
          <a:xfrm>
            <a:off x="5216106" y="3219450"/>
            <a:ext cx="991745" cy="647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210E0C-C135-47AB-AC1A-D6287512DA53}"/>
              </a:ext>
            </a:extLst>
          </p:cNvPr>
          <p:cNvCxnSpPr>
            <a:cxnSpLocks/>
          </p:cNvCxnSpPr>
          <p:nvPr/>
        </p:nvCxnSpPr>
        <p:spPr>
          <a:xfrm flipH="1">
            <a:off x="5216105" y="1960937"/>
            <a:ext cx="991745" cy="647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57FE1A5-D6C4-3920-0D9A-A74A8CAA1D17}"/>
              </a:ext>
            </a:extLst>
          </p:cNvPr>
          <p:cNvCxnSpPr>
            <a:cxnSpLocks/>
          </p:cNvCxnSpPr>
          <p:nvPr/>
        </p:nvCxnSpPr>
        <p:spPr>
          <a:xfrm flipV="1">
            <a:off x="7165114" y="2409825"/>
            <a:ext cx="0" cy="1076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028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E05DE-4BD8-4814-3C6E-DE4F1572E5AD}"/>
                  </a:ext>
                </a:extLst>
              </p:cNvPr>
              <p:cNvSpPr>
                <a:spLocks noGrp="1"/>
              </p:cNvSpPr>
              <p:nvPr>
                <p:ph idx="1"/>
              </p:nvPr>
            </p:nvSpPr>
            <p:spPr>
              <a:xfrm>
                <a:off x="1115338" y="2455036"/>
                <a:ext cx="6909476" cy="789011"/>
              </a:xfrm>
            </p:spPr>
            <p:txBody>
              <a:bodyPr>
                <a:noAutofit/>
              </a:bodyPr>
              <a:lstStyle/>
              <a:p>
                <a:pPr/>
                <a14:m>
                  <m:oMathPara xmlns:m="http://schemas.openxmlformats.org/officeDocument/2006/math">
                    <m:oMathParaPr>
                      <m:jc m:val="left"/>
                    </m:oMathParaPr>
                    <m:oMath xmlns:m="http://schemas.openxmlformats.org/officeDocument/2006/math">
                      <m:r>
                        <m:rPr>
                          <m:sty m:val="p"/>
                        </m:rPr>
                        <a:rPr lang="en-GB" sz="2000" b="0" i="0" smtClean="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𝑝𝑎𝑟𝑎𝑚𝑒𝑡𝑒𝑟𝑠</m:t>
                          </m:r>
                          <m:r>
                            <a:rPr lang="en-GB" sz="2000" i="1">
                              <a:latin typeface="Cambria Math" panose="02040503050406030204" pitchFamily="18" charset="0"/>
                            </a:rPr>
                            <m:t>|</m:t>
                          </m:r>
                          <m:r>
                            <a:rPr lang="en-GB" sz="2000" i="1">
                              <a:latin typeface="Cambria Math" panose="02040503050406030204" pitchFamily="18" charset="0"/>
                            </a:rPr>
                            <m:t>𝑑𝑎𝑡𝑎</m:t>
                          </m:r>
                        </m:e>
                      </m:d>
                      <m:r>
                        <a:rPr lang="en-GB" sz="2000" i="1">
                          <a:latin typeface="Cambria Math" panose="02040503050406030204" pitchFamily="18" charset="0"/>
                        </a:rPr>
                        <m:t>=</m:t>
                      </m:r>
                      <m:f>
                        <m:fPr>
                          <m:ctrlPr>
                            <a:rPr lang="en-GB" sz="2000" i="1">
                              <a:latin typeface="Cambria Math" panose="02040503050406030204" pitchFamily="18" charset="0"/>
                            </a:rPr>
                          </m:ctrlPr>
                        </m:fPr>
                        <m:num>
                          <m:r>
                            <m:rPr>
                              <m:sty m:val="p"/>
                            </m:rPr>
                            <a:rPr lang="en-GB" sz="2000" b="0" i="0" smtClean="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𝑑𝑎𝑡𝑎</m:t>
                              </m:r>
                              <m:r>
                                <a:rPr lang="en-GB" sz="2000" i="1">
                                  <a:latin typeface="Cambria Math" panose="02040503050406030204" pitchFamily="18" charset="0"/>
                                </a:rPr>
                                <m:t>|</m:t>
                              </m:r>
                              <m:r>
                                <a:rPr lang="en-GB" sz="2000" i="1">
                                  <a:latin typeface="Cambria Math" panose="02040503050406030204" pitchFamily="18" charset="0"/>
                                </a:rPr>
                                <m:t>𝑝𝑎𝑟𝑎𝑚𝑒𝑡𝑒𝑟𝑠</m:t>
                              </m:r>
                            </m:e>
                          </m:d>
                          <m:r>
                            <m:rPr>
                              <m:sty m:val="p"/>
                            </m:rPr>
                            <a:rPr lang="en-GB" sz="2000" b="0" i="0" smtClean="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𝑝𝑎𝑟𝑎𝑚𝑒𝑡𝑒𝑟𝑠</m:t>
                              </m:r>
                            </m:e>
                          </m:d>
                        </m:num>
                        <m:den>
                          <m:r>
                            <m:rPr>
                              <m:sty m:val="p"/>
                            </m:rPr>
                            <a:rPr lang="en-GB" sz="2000" b="0" i="0" smtClean="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𝑑𝑎𝑡𝑎</m:t>
                              </m:r>
                            </m:e>
                          </m:d>
                        </m:den>
                      </m:f>
                    </m:oMath>
                  </m:oMathPara>
                </a14:m>
                <a:endParaRPr lang="en-GB" sz="2000" dirty="0"/>
              </a:p>
            </p:txBody>
          </p:sp>
        </mc:Choice>
        <mc:Fallback xmlns="">
          <p:sp>
            <p:nvSpPr>
              <p:cNvPr id="3" name="Content Placeholder 2">
                <a:extLst>
                  <a:ext uri="{FF2B5EF4-FFF2-40B4-BE49-F238E27FC236}">
                    <a16:creationId xmlns:a16="http://schemas.microsoft.com/office/drawing/2014/main" id="{4FDE05DE-4BD8-4814-3C6E-DE4F1572E5AD}"/>
                  </a:ext>
                </a:extLst>
              </p:cNvPr>
              <p:cNvSpPr>
                <a:spLocks noGrp="1" noRot="1" noChangeAspect="1" noMove="1" noResize="1" noEditPoints="1" noAdjustHandles="1" noChangeArrowheads="1" noChangeShapeType="1" noTextEdit="1"/>
              </p:cNvSpPr>
              <p:nvPr>
                <p:ph idx="1"/>
              </p:nvPr>
            </p:nvSpPr>
            <p:spPr>
              <a:xfrm>
                <a:off x="1115338" y="2455036"/>
                <a:ext cx="6909476" cy="789011"/>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F9C3C1D-EAF4-D408-80F1-B84E39D18593}"/>
              </a:ext>
            </a:extLst>
          </p:cNvPr>
          <p:cNvSpPr>
            <a:spLocks noGrp="1"/>
          </p:cNvSpPr>
          <p:nvPr>
            <p:ph type="sldNum" sz="quarter" idx="12"/>
          </p:nvPr>
        </p:nvSpPr>
        <p:spPr/>
        <p:txBody>
          <a:bodyPr/>
          <a:lstStyle/>
          <a:p>
            <a:fld id="{B9B2A88A-9ECB-DF45-A377-2575079D0564}" type="slidenum">
              <a:rPr lang="en-GB" smtClean="0"/>
              <a:pPr/>
              <a:t>6</a:t>
            </a:fld>
            <a:endParaRPr lang="en-GB" dirty="0"/>
          </a:p>
        </p:txBody>
      </p:sp>
      <p:sp>
        <p:nvSpPr>
          <p:cNvPr id="5" name="Text Placeholder 1">
            <a:extLst>
              <a:ext uri="{FF2B5EF4-FFF2-40B4-BE49-F238E27FC236}">
                <a16:creationId xmlns:a16="http://schemas.microsoft.com/office/drawing/2014/main" id="{D5B582B7-53E3-B342-5CDD-790D413C58EC}"/>
              </a:ext>
            </a:extLst>
          </p:cNvPr>
          <p:cNvSpPr>
            <a:spLocks noGrp="1"/>
          </p:cNvSpPr>
          <p:nvPr>
            <p:ph type="body" sz="quarter" idx="13"/>
          </p:nvPr>
        </p:nvSpPr>
        <p:spPr/>
        <p:txBody>
          <a:bodyPr/>
          <a:lstStyle/>
          <a:p>
            <a:r>
              <a:rPr lang="en-GB" dirty="0"/>
              <a:t>Bayes rule – A framework for fitting models to data</a:t>
            </a:r>
          </a:p>
        </p:txBody>
      </p:sp>
      <p:sp>
        <p:nvSpPr>
          <p:cNvPr id="6" name="TextBox 5">
            <a:extLst>
              <a:ext uri="{FF2B5EF4-FFF2-40B4-BE49-F238E27FC236}">
                <a16:creationId xmlns:a16="http://schemas.microsoft.com/office/drawing/2014/main" id="{C9AF59C4-A572-AB32-CDAD-C2926D9E9BE7}"/>
              </a:ext>
            </a:extLst>
          </p:cNvPr>
          <p:cNvSpPr txBox="1"/>
          <p:nvPr/>
        </p:nvSpPr>
        <p:spPr>
          <a:xfrm>
            <a:off x="2188797" y="1166899"/>
            <a:ext cx="3192249" cy="1061829"/>
          </a:xfrm>
          <a:prstGeom prst="rect">
            <a:avLst/>
          </a:prstGeom>
          <a:noFill/>
        </p:spPr>
        <p:txBody>
          <a:bodyPr wrap="square" rtlCol="0">
            <a:spAutoFit/>
          </a:bodyPr>
          <a:lstStyle/>
          <a:p>
            <a:r>
              <a:rPr lang="en-GB" sz="1500" dirty="0">
                <a:solidFill>
                  <a:schemeClr val="tx2"/>
                </a:solidFill>
                <a:cs typeface="Calibri" panose="020F0502020204030204" pitchFamily="34" charset="0"/>
              </a:rPr>
              <a:t>Likelihood – Encodes what we would expect the data to look like, given a certain set of parameters </a:t>
            </a:r>
          </a:p>
          <a:p>
            <a:endParaRPr lang="en-GB" dirty="0"/>
          </a:p>
        </p:txBody>
      </p:sp>
      <p:cxnSp>
        <p:nvCxnSpPr>
          <p:cNvPr id="8" name="Straight Arrow Connector 7">
            <a:extLst>
              <a:ext uri="{FF2B5EF4-FFF2-40B4-BE49-F238E27FC236}">
                <a16:creationId xmlns:a16="http://schemas.microsoft.com/office/drawing/2014/main" id="{604A5DAF-BBC4-8716-578A-7AD53D650D5E}"/>
              </a:ext>
            </a:extLst>
          </p:cNvPr>
          <p:cNvCxnSpPr>
            <a:cxnSpLocks/>
            <a:endCxn id="3" idx="0"/>
          </p:cNvCxnSpPr>
          <p:nvPr/>
        </p:nvCxnSpPr>
        <p:spPr>
          <a:xfrm>
            <a:off x="3784922" y="2002420"/>
            <a:ext cx="785154" cy="452616"/>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7FB035F-8DD6-1DD9-B344-84CB7D63FDA7}"/>
              </a:ext>
            </a:extLst>
          </p:cNvPr>
          <p:cNvSpPr txBox="1"/>
          <p:nvPr/>
        </p:nvSpPr>
        <p:spPr>
          <a:xfrm>
            <a:off x="5823769" y="1013744"/>
            <a:ext cx="3192249" cy="1015663"/>
          </a:xfrm>
          <a:prstGeom prst="rect">
            <a:avLst/>
          </a:prstGeom>
          <a:noFill/>
        </p:spPr>
        <p:txBody>
          <a:bodyPr wrap="square" rtlCol="0">
            <a:spAutoFit/>
          </a:bodyPr>
          <a:lstStyle/>
          <a:p>
            <a:r>
              <a:rPr lang="en-GB" sz="1500" dirty="0">
                <a:solidFill>
                  <a:schemeClr val="tx2"/>
                </a:solidFill>
                <a:cs typeface="Calibri" panose="020F0502020204030204" pitchFamily="34" charset="0"/>
              </a:rPr>
              <a:t>Prior – Encodes the investigator’s subjective beliefs about the reasonable range of the parameters </a:t>
            </a:r>
          </a:p>
        </p:txBody>
      </p:sp>
      <p:cxnSp>
        <p:nvCxnSpPr>
          <p:cNvPr id="12" name="Straight Arrow Connector 11">
            <a:extLst>
              <a:ext uri="{FF2B5EF4-FFF2-40B4-BE49-F238E27FC236}">
                <a16:creationId xmlns:a16="http://schemas.microsoft.com/office/drawing/2014/main" id="{65D1C13B-922F-1A2D-B26C-6473242598D6}"/>
              </a:ext>
            </a:extLst>
          </p:cNvPr>
          <p:cNvCxnSpPr>
            <a:cxnSpLocks/>
          </p:cNvCxnSpPr>
          <p:nvPr/>
        </p:nvCxnSpPr>
        <p:spPr>
          <a:xfrm flipH="1">
            <a:off x="6977171" y="2002420"/>
            <a:ext cx="164409" cy="452616"/>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A69D7D8-1790-D8A5-D0B3-24C8D2A55CC4}"/>
                  </a:ext>
                </a:extLst>
              </p:cNvPr>
              <p:cNvSpPr/>
              <p:nvPr/>
            </p:nvSpPr>
            <p:spPr>
              <a:xfrm>
                <a:off x="4572000" y="3963677"/>
                <a:ext cx="4572000" cy="882036"/>
              </a:xfrm>
              <a:prstGeom prst="rect">
                <a:avLst/>
              </a:prstGeom>
            </p:spPr>
            <p:txBody>
              <a:bodyPr>
                <a:spAutoFit/>
              </a:bodyPr>
              <a:lstStyle/>
              <a:p>
                <a:r>
                  <a:rPr lang="en-GB" sz="1500" dirty="0">
                    <a:solidFill>
                      <a:schemeClr val="tx2"/>
                    </a:solidFill>
                  </a:rPr>
                  <a:t>Evidence – Normalising constant </a:t>
                </a:r>
              </a:p>
              <a:p>
                <a:pPr/>
                <a14:m>
                  <m:oMathPara xmlns:m="http://schemas.openxmlformats.org/officeDocument/2006/math">
                    <m:oMathParaPr>
                      <m:jc m:val="centerGroup"/>
                    </m:oMathParaPr>
                    <m:oMath xmlns:m="http://schemas.openxmlformats.org/officeDocument/2006/math">
                      <m:r>
                        <m:rPr>
                          <m:sty m:val="p"/>
                        </m:rPr>
                        <a:rPr lang="en-GB" sz="1500" b="0" i="0" smtClean="0">
                          <a:solidFill>
                            <a:schemeClr val="tx2"/>
                          </a:solidFill>
                          <a:latin typeface="Cambria Math" panose="02040503050406030204" pitchFamily="18" charset="0"/>
                        </a:rPr>
                        <m:t>P</m:t>
                      </m:r>
                      <m:d>
                        <m:dPr>
                          <m:ctrlPr>
                            <a:rPr lang="en-GB" sz="1500" i="1">
                              <a:solidFill>
                                <a:schemeClr val="tx2"/>
                              </a:solidFill>
                              <a:latin typeface="Cambria Math" panose="02040503050406030204" pitchFamily="18" charset="0"/>
                            </a:rPr>
                          </m:ctrlPr>
                        </m:dPr>
                        <m:e>
                          <m:r>
                            <a:rPr lang="en-GB" sz="1500" i="1">
                              <a:solidFill>
                                <a:schemeClr val="tx2"/>
                              </a:solidFill>
                              <a:latin typeface="Cambria Math" panose="02040503050406030204" pitchFamily="18" charset="0"/>
                            </a:rPr>
                            <m:t>𝑑𝑎𝑡𝑎</m:t>
                          </m:r>
                        </m:e>
                      </m:d>
                      <m:r>
                        <a:rPr lang="en-GB" sz="1500" i="1">
                          <a:solidFill>
                            <a:schemeClr val="tx2"/>
                          </a:solidFill>
                          <a:latin typeface="Cambria Math" panose="02040503050406030204" pitchFamily="18" charset="0"/>
                        </a:rPr>
                        <m:t>=</m:t>
                      </m:r>
                      <m:nary>
                        <m:naryPr>
                          <m:chr m:val="∑"/>
                          <m:subHide m:val="on"/>
                          <m:supHide m:val="on"/>
                          <m:ctrlPr>
                            <a:rPr lang="en-GB" sz="1500" i="1">
                              <a:solidFill>
                                <a:schemeClr val="tx2"/>
                              </a:solidFill>
                              <a:latin typeface="Cambria Math" panose="02040503050406030204" pitchFamily="18" charset="0"/>
                            </a:rPr>
                          </m:ctrlPr>
                        </m:naryPr>
                        <m:sub/>
                        <m:sup/>
                        <m:e>
                          <m:r>
                            <m:rPr>
                              <m:sty m:val="p"/>
                            </m:rPr>
                            <a:rPr lang="en-GB" sz="1500" b="0" i="0" smtClean="0">
                              <a:solidFill>
                                <a:schemeClr val="tx2"/>
                              </a:solidFill>
                              <a:latin typeface="Cambria Math" panose="02040503050406030204" pitchFamily="18" charset="0"/>
                            </a:rPr>
                            <m:t>P</m:t>
                          </m:r>
                          <m:d>
                            <m:dPr>
                              <m:ctrlPr>
                                <a:rPr lang="en-GB" sz="1500" i="1">
                                  <a:solidFill>
                                    <a:schemeClr val="tx2"/>
                                  </a:solidFill>
                                  <a:latin typeface="Cambria Math" panose="02040503050406030204" pitchFamily="18" charset="0"/>
                                </a:rPr>
                              </m:ctrlPr>
                            </m:dPr>
                            <m:e>
                              <m:r>
                                <a:rPr lang="en-GB" sz="1500" i="1">
                                  <a:solidFill>
                                    <a:schemeClr val="tx2"/>
                                  </a:solidFill>
                                  <a:latin typeface="Cambria Math" panose="02040503050406030204" pitchFamily="18" charset="0"/>
                                </a:rPr>
                                <m:t>𝑑𝑎𝑡𝑎</m:t>
                              </m:r>
                              <m:r>
                                <a:rPr lang="en-GB" sz="1500" i="1">
                                  <a:solidFill>
                                    <a:schemeClr val="tx2"/>
                                  </a:solidFill>
                                  <a:latin typeface="Cambria Math" panose="02040503050406030204" pitchFamily="18" charset="0"/>
                                </a:rPr>
                                <m:t>|</m:t>
                              </m:r>
                              <m:r>
                                <a:rPr lang="en-GB" sz="1500" i="1">
                                  <a:solidFill>
                                    <a:schemeClr val="tx2"/>
                                  </a:solidFill>
                                  <a:latin typeface="Cambria Math" panose="02040503050406030204" pitchFamily="18" charset="0"/>
                                </a:rPr>
                                <m:t>𝑝𝑎𝑟𝑎𝑚𝑒𝑡𝑒𝑟𝑠</m:t>
                              </m:r>
                            </m:e>
                          </m:d>
                          <m:r>
                            <m:rPr>
                              <m:sty m:val="p"/>
                            </m:rPr>
                            <a:rPr lang="en-GB" sz="1500" b="0" i="0" smtClean="0">
                              <a:solidFill>
                                <a:schemeClr val="tx2"/>
                              </a:solidFill>
                              <a:latin typeface="Cambria Math" panose="02040503050406030204" pitchFamily="18" charset="0"/>
                            </a:rPr>
                            <m:t>P</m:t>
                          </m:r>
                          <m:d>
                            <m:dPr>
                              <m:ctrlPr>
                                <a:rPr lang="en-GB" sz="1500" i="1">
                                  <a:solidFill>
                                    <a:schemeClr val="tx2"/>
                                  </a:solidFill>
                                  <a:latin typeface="Cambria Math" panose="02040503050406030204" pitchFamily="18" charset="0"/>
                                </a:rPr>
                              </m:ctrlPr>
                            </m:dPr>
                            <m:e>
                              <m:r>
                                <a:rPr lang="en-GB" sz="1500" i="1">
                                  <a:solidFill>
                                    <a:schemeClr val="tx2"/>
                                  </a:solidFill>
                                  <a:latin typeface="Cambria Math" panose="02040503050406030204" pitchFamily="18" charset="0"/>
                                </a:rPr>
                                <m:t>𝑝𝑎𝑟𝑎𝑚𝑒𝑡𝑒𝑟𝑠</m:t>
                              </m:r>
                            </m:e>
                          </m:d>
                        </m:e>
                      </m:nary>
                    </m:oMath>
                  </m:oMathPara>
                </a14:m>
                <a:endParaRPr lang="en-GB" sz="1500" dirty="0"/>
              </a:p>
            </p:txBody>
          </p:sp>
        </mc:Choice>
        <mc:Fallback xmlns="">
          <p:sp>
            <p:nvSpPr>
              <p:cNvPr id="16" name="Rectangle 15">
                <a:extLst>
                  <a:ext uri="{FF2B5EF4-FFF2-40B4-BE49-F238E27FC236}">
                    <a16:creationId xmlns:a16="http://schemas.microsoft.com/office/drawing/2014/main" id="{7A69D7D8-1790-D8A5-D0B3-24C8D2A55CC4}"/>
                  </a:ext>
                </a:extLst>
              </p:cNvPr>
              <p:cNvSpPr>
                <a:spLocks noRot="1" noChangeAspect="1" noMove="1" noResize="1" noEditPoints="1" noAdjustHandles="1" noChangeArrowheads="1" noChangeShapeType="1" noTextEdit="1"/>
              </p:cNvSpPr>
              <p:nvPr/>
            </p:nvSpPr>
            <p:spPr>
              <a:xfrm>
                <a:off x="4572000" y="3963677"/>
                <a:ext cx="4572000" cy="882036"/>
              </a:xfrm>
              <a:prstGeom prst="rect">
                <a:avLst/>
              </a:prstGeom>
              <a:blipFill>
                <a:blip r:embed="rId4"/>
                <a:stretch>
                  <a:fillRect l="-556" t="-65714" b="-125714"/>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B0FC0E5B-E17F-9A55-149E-9EF654FF39EE}"/>
              </a:ext>
            </a:extLst>
          </p:cNvPr>
          <p:cNvCxnSpPr>
            <a:cxnSpLocks/>
          </p:cNvCxnSpPr>
          <p:nvPr/>
        </p:nvCxnSpPr>
        <p:spPr>
          <a:xfrm flipH="1" flipV="1">
            <a:off x="5995686" y="3244047"/>
            <a:ext cx="358815" cy="719630"/>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8AAA780-932C-32A6-FB02-A36266232974}"/>
              </a:ext>
            </a:extLst>
          </p:cNvPr>
          <p:cNvSpPr txBox="1"/>
          <p:nvPr/>
        </p:nvSpPr>
        <p:spPr>
          <a:xfrm>
            <a:off x="244005" y="3699602"/>
            <a:ext cx="3311507" cy="553998"/>
          </a:xfrm>
          <a:prstGeom prst="rect">
            <a:avLst/>
          </a:prstGeom>
          <a:noFill/>
        </p:spPr>
        <p:txBody>
          <a:bodyPr wrap="square" rtlCol="0">
            <a:spAutoFit/>
          </a:bodyPr>
          <a:lstStyle/>
          <a:p>
            <a:r>
              <a:rPr lang="en-GB" sz="1500" dirty="0">
                <a:solidFill>
                  <a:schemeClr val="tx2"/>
                </a:solidFill>
              </a:rPr>
              <a:t>Posterior – Updated belief in the parameters after the model fit</a:t>
            </a:r>
          </a:p>
        </p:txBody>
      </p:sp>
      <p:cxnSp>
        <p:nvCxnSpPr>
          <p:cNvPr id="23" name="Straight Arrow Connector 22">
            <a:extLst>
              <a:ext uri="{FF2B5EF4-FFF2-40B4-BE49-F238E27FC236}">
                <a16:creationId xmlns:a16="http://schemas.microsoft.com/office/drawing/2014/main" id="{E3D1941F-FE5B-E52F-ABA3-B364954AD721}"/>
              </a:ext>
            </a:extLst>
          </p:cNvPr>
          <p:cNvCxnSpPr/>
          <p:nvPr/>
        </p:nvCxnSpPr>
        <p:spPr>
          <a:xfrm flipV="1">
            <a:off x="1540943" y="3060515"/>
            <a:ext cx="568341" cy="609161"/>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1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16" grpId="0"/>
      <p:bldP spid="16" grpId="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779DE-F159-EC9E-63C0-0FA6473DD299}"/>
              </a:ext>
            </a:extLst>
          </p:cNvPr>
          <p:cNvSpPr>
            <a:spLocks noGrp="1"/>
          </p:cNvSpPr>
          <p:nvPr>
            <p:ph type="body" sz="quarter" idx="13"/>
          </p:nvPr>
        </p:nvSpPr>
        <p:spPr/>
        <p:txBody>
          <a:bodyPr/>
          <a:lstStyle/>
          <a:p>
            <a:r>
              <a:rPr lang="en-GB" dirty="0"/>
              <a:t>Bayes rule and cancer screening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9885F-B9DF-0EDE-8FA0-D55922096CBA}"/>
                  </a:ext>
                </a:extLst>
              </p:cNvPr>
              <p:cNvSpPr>
                <a:spLocks noGrp="1"/>
              </p:cNvSpPr>
              <p:nvPr>
                <p:ph idx="1"/>
              </p:nvPr>
            </p:nvSpPr>
            <p:spPr>
              <a:xfrm>
                <a:off x="28225" y="4376292"/>
                <a:ext cx="6063513" cy="655760"/>
              </a:xfrm>
            </p:spPr>
            <p:txBody>
              <a:bodyPr>
                <a:norm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𝑐</m:t>
                          </m:r>
                          <m:r>
                            <a:rPr lang="en-GB" sz="1400" b="0" i="1" smtClean="0">
                              <a:latin typeface="Cambria Math" panose="02040503050406030204" pitchFamily="18" charset="0"/>
                            </a:rPr>
                            <m:t>|+</m:t>
                          </m:r>
                        </m:e>
                      </m:d>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m:t>
                              </m:r>
                              <m:r>
                                <a:rPr lang="en-GB" sz="1400" b="0" i="1" smtClean="0">
                                  <a:latin typeface="Cambria Math" panose="02040503050406030204" pitchFamily="18" charset="0"/>
                                </a:rPr>
                                <m:t>𝑐</m:t>
                              </m:r>
                            </m:e>
                          </m:d>
                          <m:r>
                            <a:rPr lang="en-GB" sz="1400" b="0" i="1" smtClean="0">
                              <a:latin typeface="Cambria Math" panose="02040503050406030204" pitchFamily="18" charset="0"/>
                            </a:rPr>
                            <m:t>∗</m:t>
                          </m:r>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𝑐</m:t>
                              </m:r>
                            </m:e>
                          </m:d>
                        </m:num>
                        <m:den>
                          <m:r>
                            <m:rPr>
                              <m:sty m:val="p"/>
                            </m:rPr>
                            <a:rPr lang="en-GB" sz="1400">
                              <a:latin typeface="Cambria Math" panose="02040503050406030204" pitchFamily="18" charset="0"/>
                            </a:rPr>
                            <m:t>P</m:t>
                          </m:r>
                          <m:d>
                            <m:dPr>
                              <m:ctrlPr>
                                <a:rPr lang="en-GB" sz="1400" i="1">
                                  <a:latin typeface="Cambria Math" panose="02040503050406030204" pitchFamily="18" charset="0"/>
                                </a:rPr>
                              </m:ctrlPr>
                            </m:dPr>
                            <m:e>
                              <m:r>
                                <a:rPr lang="en-GB" sz="1400" i="1">
                                  <a:latin typeface="Cambria Math" panose="02040503050406030204" pitchFamily="18" charset="0"/>
                                </a:rPr>
                                <m:t>+|</m:t>
                              </m:r>
                              <m:r>
                                <a:rPr lang="en-GB" sz="1400" i="1">
                                  <a:latin typeface="Cambria Math" panose="02040503050406030204" pitchFamily="18" charset="0"/>
                                </a:rPr>
                                <m:t>𝑐</m:t>
                              </m:r>
                            </m:e>
                          </m:d>
                          <m:r>
                            <a:rPr lang="en-GB" sz="1400" i="1">
                              <a:latin typeface="Cambria Math" panose="02040503050406030204" pitchFamily="18" charset="0"/>
                            </a:rPr>
                            <m:t>∗</m:t>
                          </m:r>
                          <m:r>
                            <m:rPr>
                              <m:sty m:val="p"/>
                            </m:rPr>
                            <a:rPr lang="en-GB" sz="1400">
                              <a:latin typeface="Cambria Math" panose="02040503050406030204" pitchFamily="18" charset="0"/>
                            </a:rPr>
                            <m:t>P</m:t>
                          </m:r>
                          <m:d>
                            <m:dPr>
                              <m:ctrlPr>
                                <a:rPr lang="en-GB" sz="1400" i="1">
                                  <a:latin typeface="Cambria Math" panose="02040503050406030204" pitchFamily="18" charset="0"/>
                                </a:rPr>
                              </m:ctrlPr>
                            </m:dPr>
                            <m:e>
                              <m:r>
                                <a:rPr lang="en-GB" sz="1400" i="1">
                                  <a:latin typeface="Cambria Math" panose="02040503050406030204" pitchFamily="18" charset="0"/>
                                </a:rPr>
                                <m:t>𝑐</m:t>
                              </m:r>
                            </m:e>
                          </m:d>
                          <m:r>
                            <a:rPr lang="en-GB" sz="1400" b="0" i="1" smtClean="0">
                              <a:latin typeface="Cambria Math" panose="02040503050406030204" pitchFamily="18" charset="0"/>
                            </a:rPr>
                            <m:t>+</m:t>
                          </m:r>
                          <m:r>
                            <m:rPr>
                              <m:sty m:val="p"/>
                            </m:rPr>
                            <a:rPr lang="en-GB" sz="1400">
                              <a:latin typeface="Cambria Math" panose="02040503050406030204" pitchFamily="18" charset="0"/>
                            </a:rPr>
                            <m:t>P</m:t>
                          </m:r>
                          <m:d>
                            <m:dPr>
                              <m:ctrlPr>
                                <a:rPr lang="en-GB" sz="1400" i="1">
                                  <a:latin typeface="Cambria Math" panose="02040503050406030204" pitchFamily="18" charset="0"/>
                                </a:rPr>
                              </m:ctrlPr>
                            </m:dPr>
                            <m:e>
                              <m:r>
                                <a:rPr lang="en-GB" sz="1400" i="1">
                                  <a:latin typeface="Cambria Math" panose="02040503050406030204" pitchFamily="18" charset="0"/>
                                </a:rPr>
                                <m:t>+|</m:t>
                              </m:r>
                              <m:r>
                                <a:rPr lang="en-GB" sz="1400" b="0" i="1" smtClean="0">
                                  <a:latin typeface="Cambria Math" panose="02040503050406030204" pitchFamily="18" charset="0"/>
                                </a:rPr>
                                <m:t>~</m:t>
                              </m:r>
                              <m:r>
                                <a:rPr lang="en-GB" sz="1400" i="1">
                                  <a:latin typeface="Cambria Math" panose="02040503050406030204" pitchFamily="18" charset="0"/>
                                </a:rPr>
                                <m:t>𝑐</m:t>
                              </m:r>
                            </m:e>
                          </m:d>
                          <m:r>
                            <a:rPr lang="en-GB" sz="1400" i="1">
                              <a:latin typeface="Cambria Math" panose="02040503050406030204" pitchFamily="18" charset="0"/>
                            </a:rPr>
                            <m:t>∗</m:t>
                          </m:r>
                          <m:r>
                            <m:rPr>
                              <m:sty m:val="p"/>
                            </m:rPr>
                            <a:rPr lang="en-GB" sz="1400">
                              <a:latin typeface="Cambria Math" panose="02040503050406030204" pitchFamily="18" charset="0"/>
                            </a:rPr>
                            <m:t>P</m:t>
                          </m:r>
                          <m:d>
                            <m:dPr>
                              <m:ctrlPr>
                                <a:rPr lang="en-GB" sz="1400" i="1">
                                  <a:latin typeface="Cambria Math" panose="02040503050406030204" pitchFamily="18" charset="0"/>
                                </a:rPr>
                              </m:ctrlPr>
                            </m:dPr>
                            <m:e>
                              <m:r>
                                <a:rPr lang="en-GB" sz="1400" b="0" i="1" smtClean="0">
                                  <a:latin typeface="Cambria Math" panose="02040503050406030204" pitchFamily="18" charset="0"/>
                                </a:rPr>
                                <m:t>~</m:t>
                              </m:r>
                              <m:r>
                                <a:rPr lang="en-GB" sz="1400" i="1">
                                  <a:latin typeface="Cambria Math" panose="02040503050406030204" pitchFamily="18" charset="0"/>
                                </a:rPr>
                                <m:t>𝑐</m:t>
                              </m:r>
                            </m:e>
                          </m:d>
                        </m:den>
                      </m:f>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0.9∗0.01</m:t>
                          </m:r>
                        </m:num>
                        <m:den>
                          <m:r>
                            <a:rPr lang="en-GB" sz="1400" b="0" i="1" smtClean="0">
                              <a:latin typeface="Cambria Math" panose="02040503050406030204" pitchFamily="18" charset="0"/>
                            </a:rPr>
                            <m:t>0.9∗0.01+0.1∗0.99</m:t>
                          </m:r>
                        </m:den>
                      </m:f>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8.3%</m:t>
                      </m:r>
                    </m:oMath>
                  </m:oMathPara>
                </a14:m>
                <a:endParaRPr lang="en-GB" sz="1400" dirty="0"/>
              </a:p>
            </p:txBody>
          </p:sp>
        </mc:Choice>
        <mc:Fallback xmlns="">
          <p:sp>
            <p:nvSpPr>
              <p:cNvPr id="3" name="Content Placeholder 2">
                <a:extLst>
                  <a:ext uri="{FF2B5EF4-FFF2-40B4-BE49-F238E27FC236}">
                    <a16:creationId xmlns:a16="http://schemas.microsoft.com/office/drawing/2014/main" id="{2059885F-B9DF-0EDE-8FA0-D55922096CBA}"/>
                  </a:ext>
                </a:extLst>
              </p:cNvPr>
              <p:cNvSpPr>
                <a:spLocks noGrp="1" noRot="1" noChangeAspect="1" noMove="1" noResize="1" noEditPoints="1" noAdjustHandles="1" noChangeArrowheads="1" noChangeShapeType="1" noTextEdit="1"/>
              </p:cNvSpPr>
              <p:nvPr>
                <p:ph idx="1"/>
              </p:nvPr>
            </p:nvSpPr>
            <p:spPr>
              <a:xfrm>
                <a:off x="28225" y="4376292"/>
                <a:ext cx="6063513" cy="655760"/>
              </a:xfrm>
              <a:blipFill>
                <a:blip r:embed="rId2"/>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418AE31-7FCD-4649-93F8-0C7528062F1E}"/>
              </a:ext>
            </a:extLst>
          </p:cNvPr>
          <p:cNvSpPr>
            <a:spLocks noGrp="1"/>
          </p:cNvSpPr>
          <p:nvPr>
            <p:ph type="sldNum" sz="quarter" idx="12"/>
          </p:nvPr>
        </p:nvSpPr>
        <p:spPr/>
        <p:txBody>
          <a:bodyPr/>
          <a:lstStyle/>
          <a:p>
            <a:fld id="{B9B2A88A-9ECB-DF45-A377-2575079D0564}" type="slidenum">
              <a:rPr lang="en-GB" smtClean="0"/>
              <a:pPr/>
              <a:t>7</a:t>
            </a:fld>
            <a:endParaRPr lang="en-GB" dirty="0"/>
          </a:p>
        </p:txBody>
      </p:sp>
      <p:grpSp>
        <p:nvGrpSpPr>
          <p:cNvPr id="40" name="Group 39">
            <a:extLst>
              <a:ext uri="{FF2B5EF4-FFF2-40B4-BE49-F238E27FC236}">
                <a16:creationId xmlns:a16="http://schemas.microsoft.com/office/drawing/2014/main" id="{B986ACB2-CF37-13B5-9A69-2DE580071654}"/>
              </a:ext>
            </a:extLst>
          </p:cNvPr>
          <p:cNvGrpSpPr/>
          <p:nvPr/>
        </p:nvGrpSpPr>
        <p:grpSpPr>
          <a:xfrm>
            <a:off x="295275" y="745199"/>
            <a:ext cx="7761092" cy="3778239"/>
            <a:chOff x="295275" y="745199"/>
            <a:chExt cx="7761092" cy="3778239"/>
          </a:xfrm>
        </p:grpSpPr>
        <p:sp>
          <p:nvSpPr>
            <p:cNvPr id="5" name="TextBox 4">
              <a:extLst>
                <a:ext uri="{FF2B5EF4-FFF2-40B4-BE49-F238E27FC236}">
                  <a16:creationId xmlns:a16="http://schemas.microsoft.com/office/drawing/2014/main" id="{C759C7C9-E620-A07A-4BAF-4E2B8A7881CF}"/>
                </a:ext>
              </a:extLst>
            </p:cNvPr>
            <p:cNvSpPr txBox="1"/>
            <p:nvPr/>
          </p:nvSpPr>
          <p:spPr>
            <a:xfrm>
              <a:off x="295275" y="2571750"/>
              <a:ext cx="1646605" cy="369332"/>
            </a:xfrm>
            <a:prstGeom prst="rect">
              <a:avLst/>
            </a:prstGeom>
            <a:noFill/>
          </p:spPr>
          <p:txBody>
            <a:bodyPr wrap="square" rtlCol="0">
              <a:spAutoFit/>
            </a:bodyPr>
            <a:lstStyle/>
            <a:p>
              <a:r>
                <a:rPr lang="en-GB" dirty="0"/>
                <a:t>10,000 people</a:t>
              </a:r>
            </a:p>
          </p:txBody>
        </p:sp>
        <p:cxnSp>
          <p:nvCxnSpPr>
            <p:cNvPr id="7" name="Straight Arrow Connector 6">
              <a:extLst>
                <a:ext uri="{FF2B5EF4-FFF2-40B4-BE49-F238E27FC236}">
                  <a16:creationId xmlns:a16="http://schemas.microsoft.com/office/drawing/2014/main" id="{D794CB6A-24BE-4E3C-7CD6-DA2CD6107678}"/>
                </a:ext>
              </a:extLst>
            </p:cNvPr>
            <p:cNvCxnSpPr>
              <a:cxnSpLocks/>
            </p:cNvCxnSpPr>
            <p:nvPr/>
          </p:nvCxnSpPr>
          <p:spPr>
            <a:xfrm flipV="1">
              <a:off x="2019300" y="2120384"/>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2C3E839-23AA-1602-B45C-88DE9808D8D0}"/>
                </a:ext>
              </a:extLst>
            </p:cNvPr>
            <p:cNvSpPr txBox="1"/>
            <p:nvPr/>
          </p:nvSpPr>
          <p:spPr>
            <a:xfrm>
              <a:off x="3214841" y="1772060"/>
              <a:ext cx="1326004" cy="369332"/>
            </a:xfrm>
            <a:prstGeom prst="rect">
              <a:avLst/>
            </a:prstGeom>
            <a:noFill/>
          </p:spPr>
          <p:txBody>
            <a:bodyPr wrap="square" rtlCol="0">
              <a:spAutoFit/>
            </a:bodyPr>
            <a:lstStyle/>
            <a:p>
              <a:r>
                <a:rPr lang="en-GB" dirty="0"/>
                <a:t>100 cancer</a:t>
              </a:r>
            </a:p>
          </p:txBody>
        </p:sp>
        <p:sp>
          <p:nvSpPr>
            <p:cNvPr id="13" name="TextBox 12">
              <a:extLst>
                <a:ext uri="{FF2B5EF4-FFF2-40B4-BE49-F238E27FC236}">
                  <a16:creationId xmlns:a16="http://schemas.microsoft.com/office/drawing/2014/main" id="{136286D8-9DE5-037C-4112-4B553E0C25D4}"/>
                </a:ext>
              </a:extLst>
            </p:cNvPr>
            <p:cNvSpPr txBox="1"/>
            <p:nvPr/>
          </p:nvSpPr>
          <p:spPr>
            <a:xfrm>
              <a:off x="2982544" y="3382840"/>
              <a:ext cx="1838965" cy="369332"/>
            </a:xfrm>
            <a:prstGeom prst="rect">
              <a:avLst/>
            </a:prstGeom>
            <a:noFill/>
          </p:spPr>
          <p:txBody>
            <a:bodyPr wrap="square" rtlCol="0">
              <a:spAutoFit/>
            </a:bodyPr>
            <a:lstStyle/>
            <a:p>
              <a:r>
                <a:rPr lang="en-GB" dirty="0"/>
                <a:t>9,900 no cancer</a:t>
              </a:r>
            </a:p>
          </p:txBody>
        </p:sp>
        <p:cxnSp>
          <p:nvCxnSpPr>
            <p:cNvPr id="19" name="Straight Arrow Connector 18">
              <a:extLst>
                <a:ext uri="{FF2B5EF4-FFF2-40B4-BE49-F238E27FC236}">
                  <a16:creationId xmlns:a16="http://schemas.microsoft.com/office/drawing/2014/main" id="{13A5D746-860B-7263-656F-DE52CE513B2C}"/>
                </a:ext>
              </a:extLst>
            </p:cNvPr>
            <p:cNvCxnSpPr>
              <a:cxnSpLocks/>
            </p:cNvCxnSpPr>
            <p:nvPr/>
          </p:nvCxnSpPr>
          <p:spPr>
            <a:xfrm>
              <a:off x="2019300" y="2751612"/>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B3F6615-4DC9-090B-9B9C-AAE4DAE51629}"/>
                </a:ext>
              </a:extLst>
            </p:cNvPr>
            <p:cNvCxnSpPr>
              <a:cxnSpLocks/>
            </p:cNvCxnSpPr>
            <p:nvPr/>
          </p:nvCxnSpPr>
          <p:spPr>
            <a:xfrm flipV="1">
              <a:off x="4850562" y="1203560"/>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16EBF1D-D8FA-4976-52A9-261FA552B7DD}"/>
                </a:ext>
              </a:extLst>
            </p:cNvPr>
            <p:cNvCxnSpPr>
              <a:cxnSpLocks/>
            </p:cNvCxnSpPr>
            <p:nvPr/>
          </p:nvCxnSpPr>
          <p:spPr>
            <a:xfrm>
              <a:off x="4850562" y="1834788"/>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41D1E00-8634-4FF8-0BBC-35CCE6DFD3FE}"/>
                </a:ext>
              </a:extLst>
            </p:cNvPr>
            <p:cNvCxnSpPr>
              <a:cxnSpLocks/>
            </p:cNvCxnSpPr>
            <p:nvPr/>
          </p:nvCxnSpPr>
          <p:spPr>
            <a:xfrm flipV="1">
              <a:off x="4850562" y="3071512"/>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1D62AEE-31FD-029A-9148-5EFF6B586902}"/>
                </a:ext>
              </a:extLst>
            </p:cNvPr>
            <p:cNvCxnSpPr>
              <a:cxnSpLocks/>
            </p:cNvCxnSpPr>
            <p:nvPr/>
          </p:nvCxnSpPr>
          <p:spPr>
            <a:xfrm>
              <a:off x="4850562" y="3702740"/>
              <a:ext cx="885824" cy="63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9857C5B-852C-4762-1ED2-AC07335968BB}"/>
                </a:ext>
              </a:extLst>
            </p:cNvPr>
            <p:cNvSpPr txBox="1"/>
            <p:nvPr/>
          </p:nvSpPr>
          <p:spPr>
            <a:xfrm>
              <a:off x="1600723" y="1697332"/>
              <a:ext cx="1459259" cy="461665"/>
            </a:xfrm>
            <a:prstGeom prst="rect">
              <a:avLst/>
            </a:prstGeom>
            <a:noFill/>
          </p:spPr>
          <p:txBody>
            <a:bodyPr wrap="square" rtlCol="0">
              <a:spAutoFit/>
            </a:bodyPr>
            <a:lstStyle/>
            <a:p>
              <a:r>
                <a:rPr lang="en-GB" sz="1200" dirty="0"/>
                <a:t>1% of population has cancer</a:t>
              </a:r>
            </a:p>
          </p:txBody>
        </p:sp>
        <p:sp>
          <p:nvSpPr>
            <p:cNvPr id="26" name="TextBox 25">
              <a:extLst>
                <a:ext uri="{FF2B5EF4-FFF2-40B4-BE49-F238E27FC236}">
                  <a16:creationId xmlns:a16="http://schemas.microsoft.com/office/drawing/2014/main" id="{8033FBC7-C3C9-35FF-B971-FE89A1A9CE9A}"/>
                </a:ext>
              </a:extLst>
            </p:cNvPr>
            <p:cNvSpPr txBox="1"/>
            <p:nvPr/>
          </p:nvSpPr>
          <p:spPr>
            <a:xfrm>
              <a:off x="1600723" y="3382840"/>
              <a:ext cx="1459259" cy="461665"/>
            </a:xfrm>
            <a:prstGeom prst="rect">
              <a:avLst/>
            </a:prstGeom>
            <a:noFill/>
          </p:spPr>
          <p:txBody>
            <a:bodyPr wrap="square" rtlCol="0">
              <a:spAutoFit/>
            </a:bodyPr>
            <a:lstStyle/>
            <a:p>
              <a:r>
                <a:rPr lang="en-GB" sz="1200" dirty="0"/>
                <a:t>99% of population don’t have cancer</a:t>
              </a:r>
            </a:p>
          </p:txBody>
        </p:sp>
        <p:sp>
          <p:nvSpPr>
            <p:cNvPr id="27" name="TextBox 26">
              <a:extLst>
                <a:ext uri="{FF2B5EF4-FFF2-40B4-BE49-F238E27FC236}">
                  <a16:creationId xmlns:a16="http://schemas.microsoft.com/office/drawing/2014/main" id="{F0ACEAA8-2B8A-99F8-EE6F-30115AC555CD}"/>
                </a:ext>
              </a:extLst>
            </p:cNvPr>
            <p:cNvSpPr txBox="1"/>
            <p:nvPr/>
          </p:nvSpPr>
          <p:spPr>
            <a:xfrm>
              <a:off x="6063513" y="1018894"/>
              <a:ext cx="1723549" cy="369332"/>
            </a:xfrm>
            <a:prstGeom prst="rect">
              <a:avLst/>
            </a:prstGeom>
            <a:noFill/>
          </p:spPr>
          <p:txBody>
            <a:bodyPr wrap="square" rtlCol="0">
              <a:spAutoFit/>
            </a:bodyPr>
            <a:lstStyle/>
            <a:p>
              <a:r>
                <a:rPr lang="en-GB" dirty="0"/>
                <a:t>90 test positive</a:t>
              </a:r>
            </a:p>
          </p:txBody>
        </p:sp>
        <p:sp>
          <p:nvSpPr>
            <p:cNvPr id="28" name="TextBox 27">
              <a:extLst>
                <a:ext uri="{FF2B5EF4-FFF2-40B4-BE49-F238E27FC236}">
                  <a16:creationId xmlns:a16="http://schemas.microsoft.com/office/drawing/2014/main" id="{75FBD54D-CDC0-6DD6-3723-835ED1074AEA}"/>
                </a:ext>
              </a:extLst>
            </p:cNvPr>
            <p:cNvSpPr txBox="1"/>
            <p:nvPr/>
          </p:nvSpPr>
          <p:spPr>
            <a:xfrm>
              <a:off x="6018630" y="2257185"/>
              <a:ext cx="1813317" cy="369332"/>
            </a:xfrm>
            <a:prstGeom prst="rect">
              <a:avLst/>
            </a:prstGeom>
            <a:noFill/>
          </p:spPr>
          <p:txBody>
            <a:bodyPr wrap="square" rtlCol="0">
              <a:spAutoFit/>
            </a:bodyPr>
            <a:lstStyle/>
            <a:p>
              <a:r>
                <a:rPr lang="en-GB" dirty="0"/>
                <a:t>10 test negative</a:t>
              </a:r>
            </a:p>
          </p:txBody>
        </p:sp>
        <p:sp>
          <p:nvSpPr>
            <p:cNvPr id="29" name="TextBox 28">
              <a:extLst>
                <a:ext uri="{FF2B5EF4-FFF2-40B4-BE49-F238E27FC236}">
                  <a16:creationId xmlns:a16="http://schemas.microsoft.com/office/drawing/2014/main" id="{31EC9F58-54C5-94C8-B855-BA9086FCB6DD}"/>
                </a:ext>
              </a:extLst>
            </p:cNvPr>
            <p:cNvSpPr txBox="1"/>
            <p:nvPr/>
          </p:nvSpPr>
          <p:spPr>
            <a:xfrm>
              <a:off x="6018630" y="2884962"/>
              <a:ext cx="1851789" cy="369332"/>
            </a:xfrm>
            <a:prstGeom prst="rect">
              <a:avLst/>
            </a:prstGeom>
            <a:noFill/>
          </p:spPr>
          <p:txBody>
            <a:bodyPr wrap="square" rtlCol="0">
              <a:spAutoFit/>
            </a:bodyPr>
            <a:lstStyle/>
            <a:p>
              <a:r>
                <a:rPr lang="en-GB" dirty="0"/>
                <a:t>990 test positive</a:t>
              </a:r>
            </a:p>
          </p:txBody>
        </p:sp>
        <p:sp>
          <p:nvSpPr>
            <p:cNvPr id="30" name="TextBox 29">
              <a:extLst>
                <a:ext uri="{FF2B5EF4-FFF2-40B4-BE49-F238E27FC236}">
                  <a16:creationId xmlns:a16="http://schemas.microsoft.com/office/drawing/2014/main" id="{472D75CD-7964-26A5-BB2B-B9432002324E}"/>
                </a:ext>
              </a:extLst>
            </p:cNvPr>
            <p:cNvSpPr txBox="1"/>
            <p:nvPr/>
          </p:nvSpPr>
          <p:spPr>
            <a:xfrm>
              <a:off x="5922449" y="4154106"/>
              <a:ext cx="2133918" cy="369332"/>
            </a:xfrm>
            <a:prstGeom prst="rect">
              <a:avLst/>
            </a:prstGeom>
            <a:noFill/>
          </p:spPr>
          <p:txBody>
            <a:bodyPr wrap="square" rtlCol="0">
              <a:spAutoFit/>
            </a:bodyPr>
            <a:lstStyle/>
            <a:p>
              <a:r>
                <a:rPr lang="en-GB" dirty="0"/>
                <a:t>8,910 test negative</a:t>
              </a:r>
            </a:p>
          </p:txBody>
        </p:sp>
        <p:sp>
          <p:nvSpPr>
            <p:cNvPr id="31" name="TextBox 30">
              <a:extLst>
                <a:ext uri="{FF2B5EF4-FFF2-40B4-BE49-F238E27FC236}">
                  <a16:creationId xmlns:a16="http://schemas.microsoft.com/office/drawing/2014/main" id="{5F45B73A-BDBE-378C-D701-9D2D8DC72716}"/>
                </a:ext>
              </a:extLst>
            </p:cNvPr>
            <p:cNvSpPr txBox="1"/>
            <p:nvPr/>
          </p:nvSpPr>
          <p:spPr>
            <a:xfrm>
              <a:off x="4185178" y="745199"/>
              <a:ext cx="1291698" cy="461665"/>
            </a:xfrm>
            <a:prstGeom prst="rect">
              <a:avLst/>
            </a:prstGeom>
            <a:noFill/>
          </p:spPr>
          <p:txBody>
            <a:bodyPr wrap="square" rtlCol="0">
              <a:spAutoFit/>
            </a:bodyPr>
            <a:lstStyle/>
            <a:p>
              <a:r>
                <a:rPr lang="en-GB" sz="1200" dirty="0"/>
                <a:t>90% of cancers are detected</a:t>
              </a:r>
            </a:p>
          </p:txBody>
        </p:sp>
        <p:sp>
          <p:nvSpPr>
            <p:cNvPr id="32" name="TextBox 31">
              <a:extLst>
                <a:ext uri="{FF2B5EF4-FFF2-40B4-BE49-F238E27FC236}">
                  <a16:creationId xmlns:a16="http://schemas.microsoft.com/office/drawing/2014/main" id="{C59976BE-18BE-A138-810E-98AFD61A0DA1}"/>
                </a:ext>
              </a:extLst>
            </p:cNvPr>
            <p:cNvSpPr txBox="1"/>
            <p:nvPr/>
          </p:nvSpPr>
          <p:spPr>
            <a:xfrm>
              <a:off x="4185178" y="2540687"/>
              <a:ext cx="1551208" cy="830997"/>
            </a:xfrm>
            <a:prstGeom prst="rect">
              <a:avLst/>
            </a:prstGeom>
            <a:noFill/>
          </p:spPr>
          <p:txBody>
            <a:bodyPr wrap="square" rtlCol="0">
              <a:spAutoFit/>
            </a:bodyPr>
            <a:lstStyle/>
            <a:p>
              <a:r>
                <a:rPr lang="en-GB" sz="1200" dirty="0"/>
                <a:t>10% of patients without cancer are incorrectly diagnosed</a:t>
              </a:r>
            </a:p>
          </p:txBody>
        </p:sp>
      </p:grpSp>
      <p:pic>
        <p:nvPicPr>
          <p:cNvPr id="42" name="Picture 41" descr="Background pattern&#10;&#10;Description automatically generated">
            <a:extLst>
              <a:ext uri="{FF2B5EF4-FFF2-40B4-BE49-F238E27FC236}">
                <a16:creationId xmlns:a16="http://schemas.microsoft.com/office/drawing/2014/main" id="{8C11CB55-75A6-D920-F5CE-425ABEE12A5C}"/>
              </a:ext>
            </a:extLst>
          </p:cNvPr>
          <p:cNvPicPr>
            <a:picLocks noChangeAspect="1"/>
          </p:cNvPicPr>
          <p:nvPr/>
        </p:nvPicPr>
        <p:blipFill>
          <a:blip r:embed="rId3"/>
          <a:stretch>
            <a:fillRect/>
          </a:stretch>
        </p:blipFill>
        <p:spPr>
          <a:xfrm>
            <a:off x="2873810" y="1530864"/>
            <a:ext cx="5974915" cy="2747260"/>
          </a:xfrm>
          <a:prstGeom prst="rect">
            <a:avLst/>
          </a:prstGeom>
        </p:spPr>
      </p:pic>
      <p:sp>
        <p:nvSpPr>
          <p:cNvPr id="43" name="TextBox 42">
            <a:extLst>
              <a:ext uri="{FF2B5EF4-FFF2-40B4-BE49-F238E27FC236}">
                <a16:creationId xmlns:a16="http://schemas.microsoft.com/office/drawing/2014/main" id="{893DC141-3CC7-8197-A654-03B94B0F0AAA}"/>
              </a:ext>
            </a:extLst>
          </p:cNvPr>
          <p:cNvSpPr txBox="1"/>
          <p:nvPr/>
        </p:nvSpPr>
        <p:spPr>
          <a:xfrm>
            <a:off x="1273581" y="1927971"/>
            <a:ext cx="184731" cy="369332"/>
          </a:xfrm>
          <a:prstGeom prst="rect">
            <a:avLst/>
          </a:prstGeom>
          <a:noFill/>
        </p:spPr>
        <p:txBody>
          <a:bodyPr wrap="none" rtlCol="0">
            <a:spAutoFit/>
          </a:bodyPr>
          <a:lstStyle/>
          <a:p>
            <a:endParaRPr lang="en-GB" dirty="0"/>
          </a:p>
        </p:txBody>
      </p:sp>
      <p:sp>
        <p:nvSpPr>
          <p:cNvPr id="44" name="Content Placeholder 2">
            <a:extLst>
              <a:ext uri="{FF2B5EF4-FFF2-40B4-BE49-F238E27FC236}">
                <a16:creationId xmlns:a16="http://schemas.microsoft.com/office/drawing/2014/main" id="{453D640B-469A-A6CB-7242-63A138B73A8A}"/>
              </a:ext>
            </a:extLst>
          </p:cNvPr>
          <p:cNvSpPr txBox="1">
            <a:spLocks/>
          </p:cNvSpPr>
          <p:nvPr/>
        </p:nvSpPr>
        <p:spPr>
          <a:xfrm>
            <a:off x="245011" y="1479302"/>
            <a:ext cx="2383414" cy="3549984"/>
          </a:xfrm>
          <a:prstGeom prst="rect">
            <a:avLst/>
          </a:prstGeom>
        </p:spPr>
        <p:txBody>
          <a:bodyPr vert="horz" lIns="91440" tIns="45720" rIns="91440" bIns="45720" rtlCol="0">
            <a:normAutofit/>
          </a:bodyPr>
          <a:lstStyle>
            <a:lvl1pPr marL="0" indent="0" algn="l" defTabSz="457200" rtl="0" eaLnBrk="1" latinLnBrk="0" hangingPunct="1">
              <a:spcBef>
                <a:spcPts val="500"/>
              </a:spcBef>
              <a:buFontTx/>
              <a:buNone/>
              <a:defRPr sz="1500" kern="1200">
                <a:solidFill>
                  <a:schemeClr val="tx2"/>
                </a:solidFill>
                <a:latin typeface="+mn-lt"/>
                <a:ea typeface="+mn-ea"/>
                <a:cs typeface="+mn-cs"/>
              </a:defRPr>
            </a:lvl1pPr>
            <a:lvl2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2pPr>
            <a:lvl3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3pPr>
            <a:lvl4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4pPr>
            <a:lvl5pPr marL="180000" indent="-180000" algn="l" defTabSz="457200" rtl="0" eaLnBrk="1" latinLnBrk="0" hangingPunct="1">
              <a:spcBef>
                <a:spcPts val="500"/>
              </a:spcBef>
              <a:buFont typeface="Arial"/>
              <a:buChar char="•"/>
              <a:defRPr sz="15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Imagine a cancer screening test that detects a particular type of cancer (1% prevalence in the population) with a sensitivity and specificity of 90% - what is the probability that a person who has just tested positive actually has cancer?</a:t>
            </a:r>
            <a:endParaRPr lang="en-GB" dirty="0"/>
          </a:p>
        </p:txBody>
      </p:sp>
    </p:spTree>
    <p:extLst>
      <p:ext uri="{BB962C8B-B14F-4D97-AF65-F5344CB8AC3E}">
        <p14:creationId xmlns:p14="http://schemas.microsoft.com/office/powerpoint/2010/main" val="302977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C3E4-6890-B573-21D4-7AD6112F8675}"/>
              </a:ext>
            </a:extLst>
          </p:cNvPr>
          <p:cNvSpPr>
            <a:spLocks noGrp="1"/>
          </p:cNvSpPr>
          <p:nvPr>
            <p:ph type="title"/>
          </p:nvPr>
        </p:nvSpPr>
        <p:spPr/>
        <p:txBody>
          <a:bodyPr/>
          <a:lstStyle/>
          <a:p>
            <a:r>
              <a:rPr lang="en-GB" dirty="0"/>
              <a:t>Fitting a biased coin</a:t>
            </a:r>
          </a:p>
        </p:txBody>
      </p:sp>
      <p:sp>
        <p:nvSpPr>
          <p:cNvPr id="4" name="Slide Number Placeholder 3">
            <a:extLst>
              <a:ext uri="{FF2B5EF4-FFF2-40B4-BE49-F238E27FC236}">
                <a16:creationId xmlns:a16="http://schemas.microsoft.com/office/drawing/2014/main" id="{BCD4244E-07B4-F2D4-3441-7BBAC2EE5D5E}"/>
              </a:ext>
            </a:extLst>
          </p:cNvPr>
          <p:cNvSpPr>
            <a:spLocks noGrp="1"/>
          </p:cNvSpPr>
          <p:nvPr>
            <p:ph type="sldNum" sz="quarter" idx="4294967295"/>
          </p:nvPr>
        </p:nvSpPr>
        <p:spPr>
          <a:xfrm>
            <a:off x="8024814" y="282967"/>
            <a:ext cx="968375" cy="243289"/>
          </a:xfrm>
        </p:spPr>
        <p:txBody>
          <a:bodyPr/>
          <a:lstStyle/>
          <a:p>
            <a:fld id="{F90E331C-8DD5-41DE-A1D8-42719F204B7E}" type="slidenum">
              <a:rPr lang="en-GB" smtClean="0"/>
              <a:pPr/>
              <a:t>8</a:t>
            </a:fld>
            <a:endParaRPr lang="en-GB"/>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B771FB9-50F3-0D7B-EC4B-CEB4EAA282AD}"/>
                  </a:ext>
                </a:extLst>
              </p:cNvPr>
              <p:cNvSpPr>
                <a:spLocks noGrp="1"/>
              </p:cNvSpPr>
              <p:nvPr>
                <p:ph idx="1"/>
              </p:nvPr>
            </p:nvSpPr>
            <p:spPr>
              <a:xfrm>
                <a:off x="151045" y="898962"/>
                <a:ext cx="4420955" cy="4244538"/>
              </a:xfrm>
            </p:spPr>
            <p:txBody>
              <a:bodyPr>
                <a:noAutofit/>
              </a:bodyPr>
              <a:lstStyle/>
              <a:p>
                <a:pPr marL="257175" indent="-257175">
                  <a:buFont typeface="Arial" panose="020B0604020202020204" pitchFamily="34" charset="0"/>
                  <a:buChar char="•"/>
                </a:pPr>
                <a:r>
                  <a:rPr lang="en-GB" sz="1700" dirty="0">
                    <a:solidFill>
                      <a:schemeClr val="tx2"/>
                    </a:solidFill>
                  </a:rPr>
                  <a:t>Imagine we have a (potentially biased) coin and we flip it 10 times</a:t>
                </a:r>
              </a:p>
              <a:p>
                <a:pPr marL="257175" indent="-257175">
                  <a:buFont typeface="Arial" panose="020B0604020202020204" pitchFamily="34" charset="0"/>
                  <a:buChar char="•"/>
                </a:pPr>
                <a:r>
                  <a:rPr lang="en-GB" sz="1700" dirty="0">
                    <a:solidFill>
                      <a:schemeClr val="tx2"/>
                    </a:solidFill>
                  </a:rPr>
                  <a:t>7 flips are heads, what’s the posterior distribution of the probability of the coin showing heads?</a:t>
                </a:r>
              </a:p>
              <a:p>
                <a:pPr marL="257175" indent="-257175">
                  <a:buFont typeface="Arial" panose="020B0604020202020204" pitchFamily="34" charset="0"/>
                  <a:buChar char="•"/>
                </a:pPr>
                <a:r>
                  <a:rPr lang="en-GB" sz="1700" dirty="0">
                    <a:solidFill>
                      <a:schemeClr val="tx2"/>
                    </a:solidFill>
                  </a:rPr>
                  <a:t>Likelihood function is binomial </a:t>
                </a:r>
              </a:p>
              <a:p>
                <a:pPr lvl="1" indent="0" algn="ctr">
                  <a:buNone/>
                </a:pPr>
                <a14:m>
                  <m:oMathPara xmlns:m="http://schemas.openxmlformats.org/officeDocument/2006/math">
                    <m:oMathParaPr>
                      <m:jc m:val="centerGroup"/>
                    </m:oMathParaPr>
                    <m:oMath xmlns:m="http://schemas.openxmlformats.org/officeDocument/2006/math">
                      <m:r>
                        <a:rPr lang="en-GB" sz="1700" b="0" i="1" smtClean="0">
                          <a:solidFill>
                            <a:schemeClr val="tx2"/>
                          </a:solidFill>
                          <a:latin typeface="Cambria Math" panose="02040503050406030204" pitchFamily="18" charset="0"/>
                        </a:rPr>
                        <m:t>𝑝</m:t>
                      </m:r>
                      <m:d>
                        <m:dPr>
                          <m:ctrlPr>
                            <a:rPr lang="en-GB" sz="1700" b="0" i="1" smtClean="0">
                              <a:solidFill>
                                <a:schemeClr val="tx2"/>
                              </a:solidFill>
                              <a:latin typeface="Cambria Math" panose="02040503050406030204" pitchFamily="18" charset="0"/>
                            </a:rPr>
                          </m:ctrlPr>
                        </m:dPr>
                        <m:e>
                          <m:r>
                            <a:rPr lang="en-GB" sz="1700" b="0" i="1" smtClean="0">
                              <a:solidFill>
                                <a:schemeClr val="tx2"/>
                              </a:solidFill>
                              <a:latin typeface="Cambria Math" panose="02040503050406030204" pitchFamily="18" charset="0"/>
                            </a:rPr>
                            <m:t>h</m:t>
                          </m:r>
                          <m:r>
                            <a:rPr lang="en-GB" sz="1700" b="0" i="1" smtClean="0">
                              <a:solidFill>
                                <a:schemeClr val="tx2"/>
                              </a:solidFill>
                              <a:latin typeface="Cambria Math" panose="02040503050406030204" pitchFamily="18" charset="0"/>
                            </a:rPr>
                            <m:t>|</m:t>
                          </m:r>
                          <m:r>
                            <a:rPr lang="en-GB" sz="1700" b="0" i="1" smtClean="0">
                              <a:solidFill>
                                <a:schemeClr val="tx2"/>
                              </a:solidFill>
                              <a:latin typeface="Cambria Math" panose="02040503050406030204" pitchFamily="18" charset="0"/>
                              <a:ea typeface="Cambria Math" panose="02040503050406030204" pitchFamily="18" charset="0"/>
                            </a:rPr>
                            <m:t>𝜃</m:t>
                          </m:r>
                          <m:r>
                            <a:rPr lang="en-GB" sz="1700" b="0" i="1" smtClean="0">
                              <a:solidFill>
                                <a:schemeClr val="tx2"/>
                              </a:solidFill>
                              <a:latin typeface="Cambria Math" panose="02040503050406030204" pitchFamily="18" charset="0"/>
                              <a:ea typeface="Cambria Math" panose="02040503050406030204" pitchFamily="18" charset="0"/>
                            </a:rPr>
                            <m:t>;</m:t>
                          </m:r>
                          <m:r>
                            <a:rPr lang="en-GB" sz="1700" b="0" i="1" smtClean="0">
                              <a:solidFill>
                                <a:schemeClr val="tx2"/>
                              </a:solidFill>
                              <a:latin typeface="Cambria Math" panose="02040503050406030204" pitchFamily="18" charset="0"/>
                              <a:ea typeface="Cambria Math" panose="02040503050406030204" pitchFamily="18" charset="0"/>
                            </a:rPr>
                            <m:t>𝑛</m:t>
                          </m:r>
                        </m:e>
                      </m:d>
                      <m:r>
                        <a:rPr lang="en-GB" sz="1700" b="0" i="1" smtClean="0">
                          <a:solidFill>
                            <a:schemeClr val="tx2"/>
                          </a:solidFill>
                          <a:latin typeface="Cambria Math" panose="02040503050406030204" pitchFamily="18" charset="0"/>
                        </a:rPr>
                        <m:t>=</m:t>
                      </m:r>
                      <m:d>
                        <m:dPr>
                          <m:ctrlPr>
                            <a:rPr lang="en-GB" sz="1700" b="0" i="1" smtClean="0">
                              <a:solidFill>
                                <a:schemeClr val="tx2"/>
                              </a:solidFill>
                              <a:latin typeface="Cambria Math" panose="02040503050406030204" pitchFamily="18" charset="0"/>
                            </a:rPr>
                          </m:ctrlPr>
                        </m:dPr>
                        <m:e>
                          <m:f>
                            <m:fPr>
                              <m:type m:val="noBar"/>
                              <m:ctrlPr>
                                <a:rPr lang="en-GB" sz="1700" b="0" i="1" smtClean="0">
                                  <a:solidFill>
                                    <a:schemeClr val="tx2"/>
                                  </a:solidFill>
                                  <a:latin typeface="Cambria Math" panose="02040503050406030204" pitchFamily="18" charset="0"/>
                                </a:rPr>
                              </m:ctrlPr>
                            </m:fPr>
                            <m:num>
                              <m:r>
                                <a:rPr lang="en-GB" sz="1700" b="0" i="1" smtClean="0">
                                  <a:solidFill>
                                    <a:schemeClr val="tx2"/>
                                  </a:solidFill>
                                  <a:latin typeface="Cambria Math" panose="02040503050406030204" pitchFamily="18" charset="0"/>
                                </a:rPr>
                                <m:t>𝑛</m:t>
                              </m:r>
                            </m:num>
                            <m:den>
                              <m:r>
                                <a:rPr lang="en-GB" sz="1700" b="0" i="1" smtClean="0">
                                  <a:solidFill>
                                    <a:schemeClr val="tx2"/>
                                  </a:solidFill>
                                  <a:latin typeface="Cambria Math" panose="02040503050406030204" pitchFamily="18" charset="0"/>
                                </a:rPr>
                                <m:t>h</m:t>
                              </m:r>
                            </m:den>
                          </m:f>
                        </m:e>
                      </m:d>
                      <m:sSup>
                        <m:sSupPr>
                          <m:ctrlPr>
                            <a:rPr lang="en-GB" sz="1700" b="0" i="1" smtClean="0">
                              <a:solidFill>
                                <a:schemeClr val="tx2"/>
                              </a:solidFill>
                              <a:latin typeface="Cambria Math" panose="02040503050406030204" pitchFamily="18" charset="0"/>
                            </a:rPr>
                          </m:ctrlPr>
                        </m:sSupPr>
                        <m:e>
                          <m:r>
                            <a:rPr lang="en-GB" sz="1700" b="0" i="1" smtClean="0">
                              <a:solidFill>
                                <a:schemeClr val="tx2"/>
                              </a:solidFill>
                              <a:latin typeface="Cambria Math" panose="02040503050406030204" pitchFamily="18" charset="0"/>
                              <a:ea typeface="Cambria Math" panose="02040503050406030204" pitchFamily="18" charset="0"/>
                            </a:rPr>
                            <m:t>𝜃</m:t>
                          </m:r>
                        </m:e>
                        <m:sup>
                          <m:r>
                            <a:rPr lang="en-GB" sz="1700" b="0" i="1" smtClean="0">
                              <a:solidFill>
                                <a:schemeClr val="tx2"/>
                              </a:solidFill>
                              <a:latin typeface="Cambria Math" panose="02040503050406030204" pitchFamily="18" charset="0"/>
                            </a:rPr>
                            <m:t>h</m:t>
                          </m:r>
                        </m:sup>
                      </m:sSup>
                      <m:sSup>
                        <m:sSupPr>
                          <m:ctrlPr>
                            <a:rPr lang="en-GB" sz="1700" b="0" i="1" smtClean="0">
                              <a:solidFill>
                                <a:schemeClr val="tx2"/>
                              </a:solidFill>
                              <a:latin typeface="Cambria Math" panose="02040503050406030204" pitchFamily="18" charset="0"/>
                            </a:rPr>
                          </m:ctrlPr>
                        </m:sSupPr>
                        <m:e>
                          <m:d>
                            <m:dPr>
                              <m:ctrlPr>
                                <a:rPr lang="en-GB" sz="1700" i="1">
                                  <a:solidFill>
                                    <a:schemeClr val="tx2"/>
                                  </a:solidFill>
                                  <a:latin typeface="Cambria Math" panose="02040503050406030204" pitchFamily="18" charset="0"/>
                                </a:rPr>
                              </m:ctrlPr>
                            </m:dPr>
                            <m:e>
                              <m:r>
                                <a:rPr lang="en-GB" sz="1700" i="1">
                                  <a:solidFill>
                                    <a:schemeClr val="tx2"/>
                                  </a:solidFill>
                                  <a:latin typeface="Cambria Math" panose="02040503050406030204" pitchFamily="18" charset="0"/>
                                </a:rPr>
                                <m:t>1−</m:t>
                              </m:r>
                              <m:r>
                                <a:rPr lang="en-GB" sz="1700" i="1">
                                  <a:solidFill>
                                    <a:schemeClr val="tx2"/>
                                  </a:solidFill>
                                  <a:latin typeface="Cambria Math" panose="02040503050406030204" pitchFamily="18" charset="0"/>
                                  <a:ea typeface="Cambria Math" panose="02040503050406030204" pitchFamily="18" charset="0"/>
                                </a:rPr>
                                <m:t>𝜃</m:t>
                              </m:r>
                            </m:e>
                          </m:d>
                        </m:e>
                        <m:sup>
                          <m:r>
                            <a:rPr lang="en-GB" sz="1700" b="0" i="1" smtClean="0">
                              <a:solidFill>
                                <a:schemeClr val="tx2"/>
                              </a:solidFill>
                              <a:latin typeface="Cambria Math" panose="02040503050406030204" pitchFamily="18" charset="0"/>
                            </a:rPr>
                            <m:t>𝑛</m:t>
                          </m:r>
                          <m:r>
                            <a:rPr lang="en-GB" sz="1700" b="0" i="1" smtClean="0">
                              <a:solidFill>
                                <a:schemeClr val="tx2"/>
                              </a:solidFill>
                              <a:latin typeface="Cambria Math" panose="02040503050406030204" pitchFamily="18" charset="0"/>
                            </a:rPr>
                            <m:t>−</m:t>
                          </m:r>
                          <m:r>
                            <a:rPr lang="en-GB" sz="1700" b="0" i="1" smtClean="0">
                              <a:solidFill>
                                <a:schemeClr val="tx2"/>
                              </a:solidFill>
                              <a:latin typeface="Cambria Math" panose="02040503050406030204" pitchFamily="18" charset="0"/>
                            </a:rPr>
                            <m:t>h</m:t>
                          </m:r>
                        </m:sup>
                      </m:sSup>
                    </m:oMath>
                  </m:oMathPara>
                </a14:m>
                <a:endParaRPr lang="en-GB" sz="1700" dirty="0">
                  <a:solidFill>
                    <a:schemeClr val="tx2"/>
                  </a:solidFill>
                </a:endParaRPr>
              </a:p>
              <a:p>
                <a:pPr marL="257175" indent="-257175">
                  <a:buFont typeface="Arial" panose="020B0604020202020204" pitchFamily="34" charset="0"/>
                  <a:buChar char="•"/>
                </a:pPr>
                <a:r>
                  <a:rPr lang="en-GB" sz="1700" dirty="0">
                    <a:solidFill>
                      <a:schemeClr val="tx2"/>
                    </a:solidFill>
                  </a:rPr>
                  <a:t>We’ll assume a prior distribution that peaks at 0.5</a:t>
                </a:r>
              </a:p>
              <a:p>
                <a:pPr marL="257175" indent="-257175">
                  <a:buFont typeface="Arial" panose="020B0604020202020204" pitchFamily="34" charset="0"/>
                  <a:buChar char="•"/>
                </a:pPr>
                <a:r>
                  <a:rPr lang="en-GB" sz="1700" dirty="0">
                    <a:solidFill>
                      <a:schemeClr val="tx2"/>
                    </a:solidFill>
                  </a:rPr>
                  <a:t>Simple case, so can calculate posterior analytically</a:t>
                </a:r>
              </a:p>
              <a:p>
                <a:pPr marL="257175" indent="-257175">
                  <a:buFont typeface="Arial" panose="020B0604020202020204" pitchFamily="34" charset="0"/>
                  <a:buChar char="•"/>
                </a:pPr>
                <a:r>
                  <a:rPr lang="en-GB" sz="1700" dirty="0">
                    <a:solidFill>
                      <a:schemeClr val="tx2"/>
                    </a:solidFill>
                  </a:rPr>
                  <a:t>The data “pulls” the and narrows the posterior</a:t>
                </a:r>
              </a:p>
            </p:txBody>
          </p:sp>
        </mc:Choice>
        <mc:Fallback xmlns="">
          <p:sp>
            <p:nvSpPr>
              <p:cNvPr id="5" name="Content Placeholder 2">
                <a:extLst>
                  <a:ext uri="{FF2B5EF4-FFF2-40B4-BE49-F238E27FC236}">
                    <a16:creationId xmlns:a16="http://schemas.microsoft.com/office/drawing/2014/main" id="{AB771FB9-50F3-0D7B-EC4B-CEB4EAA282AD}"/>
                  </a:ext>
                </a:extLst>
              </p:cNvPr>
              <p:cNvSpPr>
                <a:spLocks noGrp="1" noRot="1" noChangeAspect="1" noMove="1" noResize="1" noEditPoints="1" noAdjustHandles="1" noChangeArrowheads="1" noChangeShapeType="1" noTextEdit="1"/>
              </p:cNvSpPr>
              <p:nvPr>
                <p:ph idx="1"/>
              </p:nvPr>
            </p:nvSpPr>
            <p:spPr>
              <a:xfrm>
                <a:off x="151045" y="898962"/>
                <a:ext cx="4420955" cy="4244538"/>
              </a:xfrm>
              <a:blipFill>
                <a:blip r:embed="rId2"/>
                <a:stretch>
                  <a:fillRect l="-862" t="-29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23DE6B3A-8D27-64C3-6B81-B5536B4C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58945"/>
            <a:ext cx="4381500" cy="3286125"/>
          </a:xfrm>
          <a:prstGeom prst="rect">
            <a:avLst/>
          </a:prstGeom>
        </p:spPr>
      </p:pic>
      <p:pic>
        <p:nvPicPr>
          <p:cNvPr id="7" name="Picture 6">
            <a:extLst>
              <a:ext uri="{FF2B5EF4-FFF2-40B4-BE49-F238E27FC236}">
                <a16:creationId xmlns:a16="http://schemas.microsoft.com/office/drawing/2014/main" id="{290B0B09-5791-595B-43D6-59F0B32FB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58945"/>
            <a:ext cx="4381500" cy="3286125"/>
          </a:xfrm>
          <a:prstGeom prst="rect">
            <a:avLst/>
          </a:prstGeom>
        </p:spPr>
      </p:pic>
      <p:pic>
        <p:nvPicPr>
          <p:cNvPr id="8" name="Picture 7">
            <a:extLst>
              <a:ext uri="{FF2B5EF4-FFF2-40B4-BE49-F238E27FC236}">
                <a16:creationId xmlns:a16="http://schemas.microsoft.com/office/drawing/2014/main" id="{334DD513-BB98-3087-7ADE-296CD0CA7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158945"/>
            <a:ext cx="4381500" cy="3286125"/>
          </a:xfrm>
          <a:prstGeom prst="rect">
            <a:avLst/>
          </a:prstGeom>
        </p:spPr>
      </p:pic>
    </p:spTree>
    <p:extLst>
      <p:ext uri="{BB962C8B-B14F-4D97-AF65-F5344CB8AC3E}">
        <p14:creationId xmlns:p14="http://schemas.microsoft.com/office/powerpoint/2010/main" val="30075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3804-36DA-420F-83C3-0980A68A76E5}"/>
              </a:ext>
            </a:extLst>
          </p:cNvPr>
          <p:cNvSpPr>
            <a:spLocks noGrp="1"/>
          </p:cNvSpPr>
          <p:nvPr>
            <p:ph type="title"/>
          </p:nvPr>
        </p:nvSpPr>
        <p:spPr/>
        <p:txBody>
          <a:bodyPr/>
          <a:lstStyle/>
          <a:p>
            <a:r>
              <a:rPr lang="en-GB" dirty="0"/>
              <a:t>MCMC techniques </a:t>
            </a:r>
          </a:p>
        </p:txBody>
      </p:sp>
      <p:sp>
        <p:nvSpPr>
          <p:cNvPr id="3" name="Content Placeholder 2">
            <a:extLst>
              <a:ext uri="{FF2B5EF4-FFF2-40B4-BE49-F238E27FC236}">
                <a16:creationId xmlns:a16="http://schemas.microsoft.com/office/drawing/2014/main" id="{B0D58A56-FBF7-9EEA-096E-704C65FEC954}"/>
              </a:ext>
            </a:extLst>
          </p:cNvPr>
          <p:cNvSpPr>
            <a:spLocks noGrp="1"/>
          </p:cNvSpPr>
          <p:nvPr>
            <p:ph idx="1"/>
          </p:nvPr>
        </p:nvSpPr>
        <p:spPr>
          <a:xfrm>
            <a:off x="169722" y="952494"/>
            <a:ext cx="3874311" cy="3892245"/>
          </a:xfrm>
        </p:spPr>
        <p:txBody>
          <a:bodyPr>
            <a:noAutofit/>
          </a:bodyPr>
          <a:lstStyle/>
          <a:p>
            <a:r>
              <a:rPr lang="en-GB" sz="1700" dirty="0">
                <a:solidFill>
                  <a:schemeClr val="tx2"/>
                </a:solidFill>
              </a:rPr>
              <a:t>Difficulty in calculating posterior comes in integrating the normalising constant</a:t>
            </a:r>
          </a:p>
          <a:p>
            <a:r>
              <a:rPr lang="en-GB" sz="1700" dirty="0">
                <a:solidFill>
                  <a:schemeClr val="tx2"/>
                </a:solidFill>
              </a:rPr>
              <a:t>Plethora of Bayesian inference tools to sample from the posterior when likelihood is well defined, for example:</a:t>
            </a:r>
          </a:p>
          <a:p>
            <a:pPr marL="257175" indent="-257175">
              <a:buFont typeface="Arial" panose="020B0604020202020204" pitchFamily="34" charset="0"/>
              <a:buChar char="•"/>
            </a:pPr>
            <a:r>
              <a:rPr lang="en-GB" sz="1700" dirty="0">
                <a:solidFill>
                  <a:schemeClr val="tx2"/>
                </a:solidFill>
              </a:rPr>
              <a:t>Markov Chain Monte Carlo techniques</a:t>
            </a:r>
          </a:p>
          <a:p>
            <a:pPr marL="526256" lvl="1" indent="-257175">
              <a:buFont typeface="Arial" panose="020B0604020202020204" pitchFamily="34" charset="0"/>
              <a:buChar char="•"/>
            </a:pPr>
            <a:r>
              <a:rPr lang="en-GB" sz="1700" dirty="0">
                <a:solidFill>
                  <a:schemeClr val="tx2"/>
                </a:solidFill>
              </a:rPr>
              <a:t>Metropolis-Hasting </a:t>
            </a:r>
          </a:p>
          <a:p>
            <a:pPr marL="526256" lvl="1" indent="-257175">
              <a:buFont typeface="Arial" panose="020B0604020202020204" pitchFamily="34" charset="0"/>
              <a:buChar char="•"/>
            </a:pPr>
            <a:r>
              <a:rPr lang="en-GB" sz="1700" dirty="0">
                <a:solidFill>
                  <a:schemeClr val="tx2"/>
                </a:solidFill>
              </a:rPr>
              <a:t>Gibbs sampling </a:t>
            </a:r>
          </a:p>
          <a:p>
            <a:pPr marL="526256" lvl="1" indent="-257175">
              <a:buFont typeface="Arial" panose="020B0604020202020204" pitchFamily="34" charset="0"/>
              <a:buChar char="•"/>
            </a:pPr>
            <a:r>
              <a:rPr lang="en-GB" sz="1700" dirty="0">
                <a:solidFill>
                  <a:schemeClr val="tx2"/>
                </a:solidFill>
              </a:rPr>
              <a:t>Hamiltonian Monte Carlo (HMC)</a:t>
            </a:r>
          </a:p>
          <a:p>
            <a:pPr marL="257175" indent="-257175">
              <a:buFont typeface="Arial" panose="020B0604020202020204" pitchFamily="34" charset="0"/>
              <a:buChar char="•"/>
            </a:pPr>
            <a:r>
              <a:rPr lang="en-GB" sz="1700" dirty="0">
                <a:solidFill>
                  <a:schemeClr val="tx2"/>
                </a:solidFill>
              </a:rPr>
              <a:t>Nested sampling</a:t>
            </a:r>
          </a:p>
          <a:p>
            <a:endParaRPr lang="en-GB" dirty="0"/>
          </a:p>
        </p:txBody>
      </p:sp>
      <p:sp>
        <p:nvSpPr>
          <p:cNvPr id="4" name="Slide Number Placeholder 3">
            <a:extLst>
              <a:ext uri="{FF2B5EF4-FFF2-40B4-BE49-F238E27FC236}">
                <a16:creationId xmlns:a16="http://schemas.microsoft.com/office/drawing/2014/main" id="{03814245-2EA6-1CD7-F583-C9901389E9D1}"/>
              </a:ext>
            </a:extLst>
          </p:cNvPr>
          <p:cNvSpPr>
            <a:spLocks noGrp="1"/>
          </p:cNvSpPr>
          <p:nvPr>
            <p:ph type="sldNum" sz="quarter" idx="4294967295"/>
          </p:nvPr>
        </p:nvSpPr>
        <p:spPr>
          <a:xfrm>
            <a:off x="8024814" y="282967"/>
            <a:ext cx="968375" cy="243289"/>
          </a:xfrm>
        </p:spPr>
        <p:txBody>
          <a:bodyPr/>
          <a:lstStyle/>
          <a:p>
            <a:fld id="{F90E331C-8DD5-41DE-A1D8-42719F204B7E}" type="slidenum">
              <a:rPr lang="en-GB" smtClean="0"/>
              <a:pPr/>
              <a:t>9</a:t>
            </a:fld>
            <a:endParaRPr lang="en-GB"/>
          </a:p>
        </p:txBody>
      </p:sp>
      <p:pic>
        <p:nvPicPr>
          <p:cNvPr id="5" name="Picture 4">
            <a:extLst>
              <a:ext uri="{FF2B5EF4-FFF2-40B4-BE49-F238E27FC236}">
                <a16:creationId xmlns:a16="http://schemas.microsoft.com/office/drawing/2014/main" id="{7D0AD270-CD8F-E690-868E-13DA1ADCF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444" y="1384780"/>
            <a:ext cx="4742834" cy="2926198"/>
          </a:xfrm>
          <a:prstGeom prst="rect">
            <a:avLst/>
          </a:prstGeom>
        </p:spPr>
      </p:pic>
      <p:sp>
        <p:nvSpPr>
          <p:cNvPr id="6" name="TextBox 5">
            <a:extLst>
              <a:ext uri="{FF2B5EF4-FFF2-40B4-BE49-F238E27FC236}">
                <a16:creationId xmlns:a16="http://schemas.microsoft.com/office/drawing/2014/main" id="{B1638364-D0B8-6843-A720-51AF0BE30060}"/>
              </a:ext>
            </a:extLst>
          </p:cNvPr>
          <p:cNvSpPr txBox="1"/>
          <p:nvPr/>
        </p:nvSpPr>
        <p:spPr>
          <a:xfrm>
            <a:off x="5133545" y="1133891"/>
            <a:ext cx="1713931" cy="300082"/>
          </a:xfrm>
          <a:prstGeom prst="rect">
            <a:avLst/>
          </a:prstGeom>
          <a:noFill/>
        </p:spPr>
        <p:txBody>
          <a:bodyPr wrap="none" rtlCol="0">
            <a:spAutoFit/>
          </a:bodyPr>
          <a:lstStyle/>
          <a:p>
            <a:r>
              <a:rPr lang="en-GB" sz="1350" dirty="0"/>
              <a:t>Metropolis-Hastings</a:t>
            </a:r>
          </a:p>
        </p:txBody>
      </p:sp>
      <p:pic>
        <p:nvPicPr>
          <p:cNvPr id="7" name="Picture 6">
            <a:extLst>
              <a:ext uri="{FF2B5EF4-FFF2-40B4-BE49-F238E27FC236}">
                <a16:creationId xmlns:a16="http://schemas.microsoft.com/office/drawing/2014/main" id="{D95C1655-5F53-A76D-BB92-197374009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444" y="1466284"/>
            <a:ext cx="4761511" cy="2926800"/>
          </a:xfrm>
          <a:prstGeom prst="rect">
            <a:avLst/>
          </a:prstGeom>
        </p:spPr>
      </p:pic>
      <p:sp>
        <p:nvSpPr>
          <p:cNvPr id="8" name="TextBox 7">
            <a:extLst>
              <a:ext uri="{FF2B5EF4-FFF2-40B4-BE49-F238E27FC236}">
                <a16:creationId xmlns:a16="http://schemas.microsoft.com/office/drawing/2014/main" id="{DE41507E-71D3-C4E0-A9A9-C096AE3D0A36}"/>
              </a:ext>
            </a:extLst>
          </p:cNvPr>
          <p:cNvSpPr txBox="1"/>
          <p:nvPr/>
        </p:nvSpPr>
        <p:spPr>
          <a:xfrm>
            <a:off x="5178959" y="1133891"/>
            <a:ext cx="579005" cy="300082"/>
          </a:xfrm>
          <a:prstGeom prst="rect">
            <a:avLst/>
          </a:prstGeom>
          <a:noFill/>
        </p:spPr>
        <p:txBody>
          <a:bodyPr wrap="none" rtlCol="0">
            <a:spAutoFit/>
          </a:bodyPr>
          <a:lstStyle/>
          <a:p>
            <a:r>
              <a:rPr lang="en-GB" sz="1350" dirty="0"/>
              <a:t>HMC</a:t>
            </a:r>
          </a:p>
        </p:txBody>
      </p:sp>
    </p:spTree>
    <p:extLst>
      <p:ext uri="{BB962C8B-B14F-4D97-AF65-F5344CB8AC3E}">
        <p14:creationId xmlns:p14="http://schemas.microsoft.com/office/powerpoint/2010/main" val="242059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ICR Scientific PowerPoint_Widescreen_Template">
  <a:themeElements>
    <a:clrScheme name="Custom 50">
      <a:dk1>
        <a:srgbClr val="000000"/>
      </a:dk1>
      <a:lt1>
        <a:srgbClr val="FFFFFF"/>
      </a:lt1>
      <a:dk2>
        <a:srgbClr val="616365"/>
      </a:dk2>
      <a:lt2>
        <a:srgbClr val="A71930"/>
      </a:lt2>
      <a:accent1>
        <a:srgbClr val="EE7EA6"/>
      </a:accent1>
      <a:accent2>
        <a:srgbClr val="F9A100"/>
      </a:accent2>
      <a:accent3>
        <a:srgbClr val="FFD602"/>
      </a:accent3>
      <a:accent4>
        <a:srgbClr val="C9DD03"/>
      </a:accent4>
      <a:accent5>
        <a:srgbClr val="726E20"/>
      </a:accent5>
      <a:accent6>
        <a:srgbClr val="003D4C"/>
      </a:accent6>
      <a:hlink>
        <a:srgbClr val="A0A1A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R slides paternship logo template" id="{469D9F4E-DC58-444A-8E91-85FBCFCEE63D}" vid="{FA892BE2-783D-0342-8263-A225BDE1F0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844040AAADEB4484895B593F9D3BCE" ma:contentTypeVersion="1" ma:contentTypeDescription="Create a new document." ma:contentTypeScope="" ma:versionID="e7463f9c0fe8a1f14ea03b9314f2f3d5">
  <xsd:schema xmlns:xsd="http://www.w3.org/2001/XMLSchema" xmlns:xs="http://www.w3.org/2001/XMLSchema" xmlns:p="http://schemas.microsoft.com/office/2006/metadata/properties" xmlns:ns1="http://schemas.microsoft.com/sharepoint/v3" targetNamespace="http://schemas.microsoft.com/office/2006/metadata/properties" ma:root="true" ma:fieldsID="18eccab7e06c40e5fe83bf06182e4b5b"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6C51E133-9952-4AB2-A84C-8BD7D0FF11F3}">
  <ds:schemaRefs>
    <ds:schemaRef ds:uri="http://schemas.microsoft.com/sharepoint/v3/contenttype/forms"/>
  </ds:schemaRefs>
</ds:datastoreItem>
</file>

<file path=customXml/itemProps2.xml><?xml version="1.0" encoding="utf-8"?>
<ds:datastoreItem xmlns:ds="http://schemas.openxmlformats.org/officeDocument/2006/customXml" ds:itemID="{4E9CD1E8-CF64-4676-AC27-0EF8054D9C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16095E-C64D-4887-A414-8F3E4E104EC1}">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ICR Scientific PowerPoint_Widescreen_Template</Template>
  <TotalTime>32526</TotalTime>
  <Words>2198</Words>
  <Application>Microsoft Macintosh PowerPoint</Application>
  <PresentationFormat>On-screen Show (16:9)</PresentationFormat>
  <Paragraphs>234</Paragraphs>
  <Slides>27</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Cambria Math</vt:lpstr>
      <vt:lpstr>Courier New</vt:lpstr>
      <vt:lpstr>ICR Scientific PowerPoint_Widescreen_Template</vt:lpstr>
      <vt:lpstr>Fitting Models to Data</vt:lpstr>
      <vt:lpstr>PowerPoint Presentation</vt:lpstr>
      <vt:lpstr>PowerPoint Presentation</vt:lpstr>
      <vt:lpstr>PowerPoint Presentation</vt:lpstr>
      <vt:lpstr>PowerPoint Presentation</vt:lpstr>
      <vt:lpstr>PowerPoint Presentation</vt:lpstr>
      <vt:lpstr>PowerPoint Presentation</vt:lpstr>
      <vt:lpstr>Fitting a biased coin</vt:lpstr>
      <vt:lpstr>MCMC techniques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 metric</vt:lpstr>
      <vt:lpstr>Tolerance cut-off </vt:lpstr>
      <vt:lpstr>Summary statistics</vt:lpstr>
      <vt:lpstr>Sufficient summary statistics</vt:lpstr>
      <vt:lpstr>Drawbacks of ABC</vt:lpstr>
      <vt:lpstr>ABC algorithms</vt:lpstr>
      <vt:lpstr>ABC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with partner logos]</dc:title>
  <dc:creator>Calum Gabbutt</dc:creator>
  <cp:lastModifiedBy>Calum Gabbutt</cp:lastModifiedBy>
  <cp:revision>23</cp:revision>
  <cp:lastPrinted>2012-10-16T20:20:01Z</cp:lastPrinted>
  <dcterms:created xsi:type="dcterms:W3CDTF">2022-05-13T09:42:30Z</dcterms:created>
  <dcterms:modified xsi:type="dcterms:W3CDTF">2022-06-13T22:45:53Z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0x010100EA844040AAADEB4484895B593F9D3BCE</vt:lpwstr>
  </property>
</Properties>
</file>